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3"/>
  </p:notesMasterIdLst>
  <p:sldIdLst>
    <p:sldId id="576" r:id="rId2"/>
    <p:sldId id="577" r:id="rId3"/>
    <p:sldId id="973" r:id="rId4"/>
    <p:sldId id="897" r:id="rId5"/>
    <p:sldId id="260" r:id="rId6"/>
    <p:sldId id="921" r:id="rId7"/>
    <p:sldId id="971" r:id="rId8"/>
    <p:sldId id="972" r:id="rId9"/>
    <p:sldId id="989" r:id="rId10"/>
    <p:sldId id="990" r:id="rId11"/>
    <p:sldId id="988" r:id="rId12"/>
    <p:sldId id="974" r:id="rId13"/>
    <p:sldId id="268" r:id="rId14"/>
    <p:sldId id="980" r:id="rId15"/>
    <p:sldId id="981" r:id="rId16"/>
    <p:sldId id="984" r:id="rId17"/>
    <p:sldId id="982" r:id="rId18"/>
    <p:sldId id="987" r:id="rId19"/>
    <p:sldId id="983" r:id="rId20"/>
    <p:sldId id="985" r:id="rId21"/>
    <p:sldId id="986" r:id="rId22"/>
  </p:sldIdLst>
  <p:sldSz cx="12192000" cy="6858000"/>
  <p:notesSz cx="6858000" cy="9144000"/>
  <p:defaultTextStyle>
    <a:defPPr>
      <a:defRPr lang="en-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2D5A7"/>
    <a:srgbClr val="FCD83A"/>
    <a:srgbClr val="FF00C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7994"/>
    <p:restoredTop sz="64432"/>
  </p:normalViewPr>
  <p:slideViewPr>
    <p:cSldViewPr snapToGrid="0" snapToObjects="1">
      <p:cViewPr varScale="1">
        <p:scale>
          <a:sx n="128" d="100"/>
          <a:sy n="128" d="100"/>
        </p:scale>
        <p:origin x="960" y="176"/>
      </p:cViewPr>
      <p:guideLst/>
    </p:cSldViewPr>
  </p:slideViewPr>
  <p:outlineViewPr>
    <p:cViewPr>
      <p:scale>
        <a:sx n="33" d="100"/>
        <a:sy n="33" d="100"/>
      </p:scale>
      <p:origin x="0" y="0"/>
    </p:cViewPr>
  </p:outlineViewPr>
  <p:notesTextViewPr>
    <p:cViewPr>
      <p:scale>
        <a:sx n="66" d="100"/>
        <a:sy n="66"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B308F0C-EBD6-BF46-A230-5F7E6AE73678}" type="datetimeFigureOut">
              <a:rPr lang="en-US" smtClean="0"/>
              <a:t>9/8/22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5C38E94-1EFA-6846-B1D3-A57B37A7CFD4}" type="slidenum">
              <a:rPr lang="en-US" smtClean="0"/>
              <a:t>‹#›</a:t>
            </a:fld>
            <a:endParaRPr lang="en-US"/>
          </a:p>
        </p:txBody>
      </p:sp>
    </p:spTree>
    <p:extLst>
      <p:ext uri="{BB962C8B-B14F-4D97-AF65-F5344CB8AC3E}">
        <p14:creationId xmlns:p14="http://schemas.microsoft.com/office/powerpoint/2010/main" val="16288480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6CAB7C7-F10B-B644-B96C-9536C8AC9BF1}" type="slidenum">
              <a:rPr lang="en-US" smtClean="0"/>
              <a:t>1</a:t>
            </a:fld>
            <a:endParaRPr lang="en-US"/>
          </a:p>
        </p:txBody>
      </p:sp>
    </p:spTree>
    <p:extLst>
      <p:ext uri="{BB962C8B-B14F-4D97-AF65-F5344CB8AC3E}">
        <p14:creationId xmlns:p14="http://schemas.microsoft.com/office/powerpoint/2010/main" val="1452088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C38E94-1EFA-6846-B1D3-A57B37A7CFD4}" type="slidenum">
              <a:rPr lang="en-US" smtClean="0"/>
              <a:t>14</a:t>
            </a:fld>
            <a:endParaRPr lang="en-US"/>
          </a:p>
        </p:txBody>
      </p:sp>
    </p:spTree>
    <p:extLst>
      <p:ext uri="{BB962C8B-B14F-4D97-AF65-F5344CB8AC3E}">
        <p14:creationId xmlns:p14="http://schemas.microsoft.com/office/powerpoint/2010/main" val="38552712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C38E94-1EFA-6846-B1D3-A57B37A7CFD4}" type="slidenum">
              <a:rPr lang="en-US" smtClean="0"/>
              <a:t>16</a:t>
            </a:fld>
            <a:endParaRPr lang="en-US"/>
          </a:p>
        </p:txBody>
      </p:sp>
    </p:spTree>
    <p:extLst>
      <p:ext uri="{BB962C8B-B14F-4D97-AF65-F5344CB8AC3E}">
        <p14:creationId xmlns:p14="http://schemas.microsoft.com/office/powerpoint/2010/main" val="25076786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C38E94-1EFA-6846-B1D3-A57B37A7CFD4}" type="slidenum">
              <a:rPr lang="en-US" smtClean="0"/>
              <a:t>18</a:t>
            </a:fld>
            <a:endParaRPr lang="en-US"/>
          </a:p>
        </p:txBody>
      </p:sp>
    </p:spTree>
    <p:extLst>
      <p:ext uri="{BB962C8B-B14F-4D97-AF65-F5344CB8AC3E}">
        <p14:creationId xmlns:p14="http://schemas.microsoft.com/office/powerpoint/2010/main" val="1736393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C38E94-1EFA-6846-B1D3-A57B37A7CFD4}" type="slidenum">
              <a:rPr lang="en-US" smtClean="0"/>
              <a:t>20</a:t>
            </a:fld>
            <a:endParaRPr lang="en-US"/>
          </a:p>
        </p:txBody>
      </p:sp>
    </p:spTree>
    <p:extLst>
      <p:ext uri="{BB962C8B-B14F-4D97-AF65-F5344CB8AC3E}">
        <p14:creationId xmlns:p14="http://schemas.microsoft.com/office/powerpoint/2010/main" val="8049199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O" sz="1200" kern="1200" dirty="0">
                <a:solidFill>
                  <a:schemeClr val="tx1"/>
                </a:solidFill>
                <a:effectLst/>
                <a:latin typeface="+mn-lt"/>
                <a:ea typeface="+mn-ea"/>
                <a:cs typeface="+mn-cs"/>
              </a:rPr>
              <a:t>The information provided is for educational purposes and is not intended as medical advice, or a substitute for the medical advice of a physician or other qualified health care professional.  We do not aim to diagnose, treat, cure or prevent any illness or disease.  You should always consult with a doctor or other health care professional for medical advice or information about diagnosis and treatment.    The information in this presentation has not been evaluated by the Food &amp; Drug Administration or any other medical body.</a:t>
            </a:r>
          </a:p>
          <a:p>
            <a:endParaRPr lang="en-GB" dirty="0"/>
          </a:p>
        </p:txBody>
      </p:sp>
      <p:sp>
        <p:nvSpPr>
          <p:cNvPr id="4" name="Slide Number Placeholder 3"/>
          <p:cNvSpPr>
            <a:spLocks noGrp="1"/>
          </p:cNvSpPr>
          <p:nvPr>
            <p:ph type="sldNum" sz="quarter" idx="5"/>
          </p:nvPr>
        </p:nvSpPr>
        <p:spPr/>
        <p:txBody>
          <a:bodyPr/>
          <a:lstStyle/>
          <a:p>
            <a:fld id="{D6CAB7C7-F10B-B644-B96C-9536C8AC9BF1}" type="slidenum">
              <a:rPr lang="en-US" smtClean="0"/>
              <a:t>2</a:t>
            </a:fld>
            <a:endParaRPr lang="en-US"/>
          </a:p>
        </p:txBody>
      </p:sp>
    </p:spTree>
    <p:extLst>
      <p:ext uri="{BB962C8B-B14F-4D97-AF65-F5344CB8AC3E}">
        <p14:creationId xmlns:p14="http://schemas.microsoft.com/office/powerpoint/2010/main" val="16490859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Good morning, good afternoon, good evening…wherever you are in the world this is Dr. Dori Naerbo and I am your host on today’s call.  For those of you who do not know me…I am a clinical researcher and author of several books.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a:p>
            <a:endParaRPr lang="en-US" dirty="0"/>
          </a:p>
          <a:p>
            <a:endParaRPr lang="en-US" dirty="0"/>
          </a:p>
          <a:p>
            <a:endParaRPr lang="en-US" dirty="0"/>
          </a:p>
          <a:p>
            <a:r>
              <a:rPr lang="en-US" dirty="0"/>
              <a:t> </a:t>
            </a:r>
          </a:p>
        </p:txBody>
      </p:sp>
      <p:sp>
        <p:nvSpPr>
          <p:cNvPr id="4" name="Slide Number Placeholder 3"/>
          <p:cNvSpPr>
            <a:spLocks noGrp="1"/>
          </p:cNvSpPr>
          <p:nvPr>
            <p:ph type="sldNum" sz="quarter" idx="5"/>
          </p:nvPr>
        </p:nvSpPr>
        <p:spPr/>
        <p:txBody>
          <a:bodyPr/>
          <a:lstStyle/>
          <a:p>
            <a:fld id="{85C38E94-1EFA-6846-B1D3-A57B37A7CFD4}" type="slidenum">
              <a:rPr lang="en-US" smtClean="0"/>
              <a:t>3</a:t>
            </a:fld>
            <a:endParaRPr lang="en-US"/>
          </a:p>
        </p:txBody>
      </p:sp>
    </p:spTree>
    <p:extLst>
      <p:ext uri="{BB962C8B-B14F-4D97-AF65-F5344CB8AC3E}">
        <p14:creationId xmlns:p14="http://schemas.microsoft.com/office/powerpoint/2010/main" val="36712062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a:p>
            <a:endParaRPr lang="en-US" dirty="0"/>
          </a:p>
          <a:p>
            <a:endParaRPr lang="en-US" dirty="0"/>
          </a:p>
          <a:p>
            <a:endParaRPr lang="en-US" dirty="0"/>
          </a:p>
          <a:p>
            <a:r>
              <a:rPr lang="en-US" dirty="0"/>
              <a:t> </a:t>
            </a:r>
          </a:p>
        </p:txBody>
      </p:sp>
      <p:sp>
        <p:nvSpPr>
          <p:cNvPr id="4" name="Slide Number Placeholder 3"/>
          <p:cNvSpPr>
            <a:spLocks noGrp="1"/>
          </p:cNvSpPr>
          <p:nvPr>
            <p:ph type="sldNum" sz="quarter" idx="5"/>
          </p:nvPr>
        </p:nvSpPr>
        <p:spPr/>
        <p:txBody>
          <a:bodyPr/>
          <a:lstStyle/>
          <a:p>
            <a:fld id="{85C38E94-1EFA-6846-B1D3-A57B37A7CFD4}" type="slidenum">
              <a:rPr lang="en-US" smtClean="0"/>
              <a:t>4</a:t>
            </a:fld>
            <a:endParaRPr lang="en-US"/>
          </a:p>
        </p:txBody>
      </p:sp>
    </p:spTree>
    <p:extLst>
      <p:ext uri="{BB962C8B-B14F-4D97-AF65-F5344CB8AC3E}">
        <p14:creationId xmlns:p14="http://schemas.microsoft.com/office/powerpoint/2010/main" val="40074159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 name="Shape 162"/>
          <p:cNvSpPr>
            <a:spLocks noGrp="1" noRot="1" noChangeAspect="1"/>
          </p:cNvSpPr>
          <p:nvPr>
            <p:ph type="sldImg"/>
          </p:nvPr>
        </p:nvSpPr>
        <p:spPr>
          <a:xfrm>
            <a:off x="381000" y="685800"/>
            <a:ext cx="6096000" cy="3429000"/>
          </a:xfrm>
          <a:prstGeom prst="rect">
            <a:avLst/>
          </a:prstGeom>
        </p:spPr>
        <p:txBody>
          <a:bodyPr/>
          <a:lstStyle/>
          <a:p>
            <a:endParaRPr/>
          </a:p>
        </p:txBody>
      </p:sp>
      <p:sp>
        <p:nvSpPr>
          <p:cNvPr id="163" name="Shape 163"/>
          <p:cNvSpPr>
            <a:spLocks noGrp="1"/>
          </p:cNvSpPr>
          <p:nvPr>
            <p:ph type="body" sz="quarter" idx="1"/>
          </p:nvPr>
        </p:nvSpPr>
        <p:spPr>
          <a:prstGeom prst="rect">
            <a:avLst/>
          </a:prstGeom>
        </p:spPr>
        <p:txBody>
          <a:bodyPr/>
          <a:lstStyle/>
          <a:p>
            <a:endParaRPr/>
          </a:p>
          <a:p>
            <a:endParaRPr/>
          </a:p>
          <a:p>
            <a:endParaRPr/>
          </a:p>
          <a:p>
            <a:endParaRPr/>
          </a:p>
          <a:p>
            <a:r>
              <a:t> </a:t>
            </a:r>
          </a:p>
        </p:txBody>
      </p:sp>
    </p:spTree>
    <p:extLst>
      <p:ext uri="{BB962C8B-B14F-4D97-AF65-F5344CB8AC3E}">
        <p14:creationId xmlns:p14="http://schemas.microsoft.com/office/powerpoint/2010/main" val="38530334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C38E94-1EFA-6846-B1D3-A57B37A7CFD4}" type="slidenum">
              <a:rPr lang="en-US" smtClean="0"/>
              <a:t>6</a:t>
            </a:fld>
            <a:endParaRPr lang="en-US"/>
          </a:p>
        </p:txBody>
      </p:sp>
    </p:spTree>
    <p:extLst>
      <p:ext uri="{BB962C8B-B14F-4D97-AF65-F5344CB8AC3E}">
        <p14:creationId xmlns:p14="http://schemas.microsoft.com/office/powerpoint/2010/main" val="7924176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C38E94-1EFA-6846-B1D3-A57B37A7CFD4}" type="slidenum">
              <a:rPr lang="en-US" smtClean="0"/>
              <a:t>7</a:t>
            </a:fld>
            <a:endParaRPr lang="en-US"/>
          </a:p>
        </p:txBody>
      </p:sp>
    </p:spTree>
    <p:extLst>
      <p:ext uri="{BB962C8B-B14F-4D97-AF65-F5344CB8AC3E}">
        <p14:creationId xmlns:p14="http://schemas.microsoft.com/office/powerpoint/2010/main" val="38381424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C38E94-1EFA-6846-B1D3-A57B37A7CFD4}" type="slidenum">
              <a:rPr lang="en-US" smtClean="0"/>
              <a:t>8</a:t>
            </a:fld>
            <a:endParaRPr lang="en-US"/>
          </a:p>
        </p:txBody>
      </p:sp>
    </p:spTree>
    <p:extLst>
      <p:ext uri="{BB962C8B-B14F-4D97-AF65-F5344CB8AC3E}">
        <p14:creationId xmlns:p14="http://schemas.microsoft.com/office/powerpoint/2010/main" val="4025021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C38E94-1EFA-6846-B1D3-A57B37A7CFD4}" type="slidenum">
              <a:rPr lang="en-US" smtClean="0"/>
              <a:t>12</a:t>
            </a:fld>
            <a:endParaRPr lang="en-US"/>
          </a:p>
        </p:txBody>
      </p:sp>
    </p:spTree>
    <p:extLst>
      <p:ext uri="{BB962C8B-B14F-4D97-AF65-F5344CB8AC3E}">
        <p14:creationId xmlns:p14="http://schemas.microsoft.com/office/powerpoint/2010/main" val="16702062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2C186D-E060-C14B-9366-D7F7B6AB803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6C49134-7632-614D-9FF3-C494364A987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A8E464B-B456-DF43-AC44-2E2D78C88A35}"/>
              </a:ext>
            </a:extLst>
          </p:cNvPr>
          <p:cNvSpPr>
            <a:spLocks noGrp="1"/>
          </p:cNvSpPr>
          <p:nvPr>
            <p:ph type="dt" sz="half" idx="10"/>
          </p:nvPr>
        </p:nvSpPr>
        <p:spPr/>
        <p:txBody>
          <a:bodyPr/>
          <a:lstStyle/>
          <a:p>
            <a:fld id="{83FF2663-EE4F-1245-BB41-DC0E8ADFB29C}" type="datetimeFigureOut">
              <a:rPr lang="en-US" smtClean="0"/>
              <a:t>9/8/22</a:t>
            </a:fld>
            <a:endParaRPr lang="en-US"/>
          </a:p>
        </p:txBody>
      </p:sp>
      <p:sp>
        <p:nvSpPr>
          <p:cNvPr id="5" name="Footer Placeholder 4">
            <a:extLst>
              <a:ext uri="{FF2B5EF4-FFF2-40B4-BE49-F238E27FC236}">
                <a16:creationId xmlns:a16="http://schemas.microsoft.com/office/drawing/2014/main" id="{AD8CB8B3-5955-314B-BA05-94F86D721AD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838F983-5A9E-834A-B95C-9A0358352DE9}"/>
              </a:ext>
            </a:extLst>
          </p:cNvPr>
          <p:cNvSpPr>
            <a:spLocks noGrp="1"/>
          </p:cNvSpPr>
          <p:nvPr>
            <p:ph type="sldNum" sz="quarter" idx="12"/>
          </p:nvPr>
        </p:nvSpPr>
        <p:spPr/>
        <p:txBody>
          <a:bodyPr/>
          <a:lstStyle/>
          <a:p>
            <a:fld id="{466A6F23-7E9A-4B4B-93FB-0FBB5B955592}" type="slidenum">
              <a:rPr lang="en-US" smtClean="0"/>
              <a:t>‹#›</a:t>
            </a:fld>
            <a:endParaRPr lang="en-US"/>
          </a:p>
        </p:txBody>
      </p:sp>
    </p:spTree>
    <p:extLst>
      <p:ext uri="{BB962C8B-B14F-4D97-AF65-F5344CB8AC3E}">
        <p14:creationId xmlns:p14="http://schemas.microsoft.com/office/powerpoint/2010/main" val="29042273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3475F4-916B-414C-9A02-D62D88D7386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F3C3AE3-9D85-8947-B237-2804A8B0469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9360CC0-8ED7-9C4F-96A3-59F257E0EDFC}"/>
              </a:ext>
            </a:extLst>
          </p:cNvPr>
          <p:cNvSpPr>
            <a:spLocks noGrp="1"/>
          </p:cNvSpPr>
          <p:nvPr>
            <p:ph type="dt" sz="half" idx="10"/>
          </p:nvPr>
        </p:nvSpPr>
        <p:spPr/>
        <p:txBody>
          <a:bodyPr/>
          <a:lstStyle/>
          <a:p>
            <a:fld id="{83FF2663-EE4F-1245-BB41-DC0E8ADFB29C}" type="datetimeFigureOut">
              <a:rPr lang="en-US" smtClean="0"/>
              <a:t>9/8/22</a:t>
            </a:fld>
            <a:endParaRPr lang="en-US"/>
          </a:p>
        </p:txBody>
      </p:sp>
      <p:sp>
        <p:nvSpPr>
          <p:cNvPr id="5" name="Footer Placeholder 4">
            <a:extLst>
              <a:ext uri="{FF2B5EF4-FFF2-40B4-BE49-F238E27FC236}">
                <a16:creationId xmlns:a16="http://schemas.microsoft.com/office/drawing/2014/main" id="{340A9CEA-EC31-274B-BA9C-81946B84F4D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70C6B7A-40F5-FE40-8B53-6458EAA6F596}"/>
              </a:ext>
            </a:extLst>
          </p:cNvPr>
          <p:cNvSpPr>
            <a:spLocks noGrp="1"/>
          </p:cNvSpPr>
          <p:nvPr>
            <p:ph type="sldNum" sz="quarter" idx="12"/>
          </p:nvPr>
        </p:nvSpPr>
        <p:spPr/>
        <p:txBody>
          <a:bodyPr/>
          <a:lstStyle/>
          <a:p>
            <a:fld id="{466A6F23-7E9A-4B4B-93FB-0FBB5B955592}" type="slidenum">
              <a:rPr lang="en-US" smtClean="0"/>
              <a:t>‹#›</a:t>
            </a:fld>
            <a:endParaRPr lang="en-US"/>
          </a:p>
        </p:txBody>
      </p:sp>
    </p:spTree>
    <p:extLst>
      <p:ext uri="{BB962C8B-B14F-4D97-AF65-F5344CB8AC3E}">
        <p14:creationId xmlns:p14="http://schemas.microsoft.com/office/powerpoint/2010/main" val="21380120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FE12A2D-F037-FC44-8E98-228065067A0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339C93A-EE12-0F47-A375-4E89CA80E93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37B87AD-3CDE-3C47-9A2E-C42EF9D9B239}"/>
              </a:ext>
            </a:extLst>
          </p:cNvPr>
          <p:cNvSpPr>
            <a:spLocks noGrp="1"/>
          </p:cNvSpPr>
          <p:nvPr>
            <p:ph type="dt" sz="half" idx="10"/>
          </p:nvPr>
        </p:nvSpPr>
        <p:spPr/>
        <p:txBody>
          <a:bodyPr/>
          <a:lstStyle/>
          <a:p>
            <a:fld id="{83FF2663-EE4F-1245-BB41-DC0E8ADFB29C}" type="datetimeFigureOut">
              <a:rPr lang="en-US" smtClean="0"/>
              <a:t>9/8/22</a:t>
            </a:fld>
            <a:endParaRPr lang="en-US"/>
          </a:p>
        </p:txBody>
      </p:sp>
      <p:sp>
        <p:nvSpPr>
          <p:cNvPr id="5" name="Footer Placeholder 4">
            <a:extLst>
              <a:ext uri="{FF2B5EF4-FFF2-40B4-BE49-F238E27FC236}">
                <a16:creationId xmlns:a16="http://schemas.microsoft.com/office/drawing/2014/main" id="{A17D0C88-6C01-2B41-AE3D-9819C149673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900EFAC-9233-DA41-AD92-A56CFF258A85}"/>
              </a:ext>
            </a:extLst>
          </p:cNvPr>
          <p:cNvSpPr>
            <a:spLocks noGrp="1"/>
          </p:cNvSpPr>
          <p:nvPr>
            <p:ph type="sldNum" sz="quarter" idx="12"/>
          </p:nvPr>
        </p:nvSpPr>
        <p:spPr/>
        <p:txBody>
          <a:bodyPr/>
          <a:lstStyle/>
          <a:p>
            <a:fld id="{466A6F23-7E9A-4B4B-93FB-0FBB5B955592}" type="slidenum">
              <a:rPr lang="en-US" smtClean="0"/>
              <a:t>‹#›</a:t>
            </a:fld>
            <a:endParaRPr lang="en-US"/>
          </a:p>
        </p:txBody>
      </p:sp>
    </p:spTree>
    <p:extLst>
      <p:ext uri="{BB962C8B-B14F-4D97-AF65-F5344CB8AC3E}">
        <p14:creationId xmlns:p14="http://schemas.microsoft.com/office/powerpoint/2010/main" val="23751800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and Content 0">
    <p:bg>
      <p:bgPr>
        <a:solidFill>
          <a:srgbClr val="000000"/>
        </a:solidFill>
        <a:effectLst/>
      </p:bgPr>
    </p:bg>
    <p:spTree>
      <p:nvGrpSpPr>
        <p:cNvPr id="1" name=""/>
        <p:cNvGrpSpPr/>
        <p:nvPr/>
      </p:nvGrpSpPr>
      <p:grpSpPr>
        <a:xfrm>
          <a:off x="0" y="0"/>
          <a:ext cx="0" cy="0"/>
          <a:chOff x="0" y="0"/>
          <a:chExt cx="0" cy="0"/>
        </a:xfrm>
      </p:grpSpPr>
      <p:sp>
        <p:nvSpPr>
          <p:cNvPr id="29" name="Title Text"/>
          <p:cNvSpPr txBox="1">
            <a:spLocks noGrp="1"/>
          </p:cNvSpPr>
          <p:nvPr>
            <p:ph type="title"/>
          </p:nvPr>
        </p:nvSpPr>
        <p:spPr>
          <a:prstGeom prst="rect">
            <a:avLst/>
          </a:prstGeom>
        </p:spPr>
        <p:txBody>
          <a:bodyPr/>
          <a:lstStyle>
            <a:lvl1pPr>
              <a:defRPr>
                <a:solidFill>
                  <a:srgbClr val="FFFFFF"/>
                </a:solidFill>
              </a:defRPr>
            </a:lvl1pPr>
          </a:lstStyle>
          <a:p>
            <a:r>
              <a:t>Title Text</a:t>
            </a:r>
          </a:p>
        </p:txBody>
      </p:sp>
      <p:sp>
        <p:nvSpPr>
          <p:cNvPr id="30" name="Body Level One…"/>
          <p:cNvSpPr txBox="1">
            <a:spLocks noGrp="1"/>
          </p:cNvSpPr>
          <p:nvPr>
            <p:ph type="body" idx="1"/>
          </p:nvPr>
        </p:nvSpPr>
        <p:spPr>
          <a:prstGeom prst="rect">
            <a:avLst/>
          </a:prstGeo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31" name="Slide Numb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a:t>
            </a:fld>
            <a:endParaRPr/>
          </a:p>
        </p:txBody>
      </p:sp>
    </p:spTree>
    <p:extLst>
      <p:ext uri="{BB962C8B-B14F-4D97-AF65-F5344CB8AC3E}">
        <p14:creationId xmlns:p14="http://schemas.microsoft.com/office/powerpoint/2010/main" val="198084734"/>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3796B2-BCB0-5F4E-B757-FD24E178202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9A43BA2-3E7A-4E43-9C30-0B6CAB493BD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FB76F72-CB72-E540-A3EF-21FE6B3BDBD6}"/>
              </a:ext>
            </a:extLst>
          </p:cNvPr>
          <p:cNvSpPr>
            <a:spLocks noGrp="1"/>
          </p:cNvSpPr>
          <p:nvPr>
            <p:ph type="dt" sz="half" idx="10"/>
          </p:nvPr>
        </p:nvSpPr>
        <p:spPr/>
        <p:txBody>
          <a:bodyPr/>
          <a:lstStyle/>
          <a:p>
            <a:fld id="{83FF2663-EE4F-1245-BB41-DC0E8ADFB29C}" type="datetimeFigureOut">
              <a:rPr lang="en-US" smtClean="0"/>
              <a:t>9/8/22</a:t>
            </a:fld>
            <a:endParaRPr lang="en-US"/>
          </a:p>
        </p:txBody>
      </p:sp>
      <p:sp>
        <p:nvSpPr>
          <p:cNvPr id="5" name="Footer Placeholder 4">
            <a:extLst>
              <a:ext uri="{FF2B5EF4-FFF2-40B4-BE49-F238E27FC236}">
                <a16:creationId xmlns:a16="http://schemas.microsoft.com/office/drawing/2014/main" id="{FC8CF26E-8A3D-4747-804E-57B69576323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59B3066-C2BB-7040-846B-5215B1436AC8}"/>
              </a:ext>
            </a:extLst>
          </p:cNvPr>
          <p:cNvSpPr>
            <a:spLocks noGrp="1"/>
          </p:cNvSpPr>
          <p:nvPr>
            <p:ph type="sldNum" sz="quarter" idx="12"/>
          </p:nvPr>
        </p:nvSpPr>
        <p:spPr/>
        <p:txBody>
          <a:bodyPr/>
          <a:lstStyle/>
          <a:p>
            <a:fld id="{466A6F23-7E9A-4B4B-93FB-0FBB5B955592}" type="slidenum">
              <a:rPr lang="en-US" smtClean="0"/>
              <a:t>‹#›</a:t>
            </a:fld>
            <a:endParaRPr lang="en-US"/>
          </a:p>
        </p:txBody>
      </p:sp>
    </p:spTree>
    <p:extLst>
      <p:ext uri="{BB962C8B-B14F-4D97-AF65-F5344CB8AC3E}">
        <p14:creationId xmlns:p14="http://schemas.microsoft.com/office/powerpoint/2010/main" val="33481473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23BDCE-6930-6444-BD8A-43C76CD24E2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BC51736-A106-D64F-B269-635E0C10CEB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74C1922-51A7-C043-A161-3129CE68FE4E}"/>
              </a:ext>
            </a:extLst>
          </p:cNvPr>
          <p:cNvSpPr>
            <a:spLocks noGrp="1"/>
          </p:cNvSpPr>
          <p:nvPr>
            <p:ph type="dt" sz="half" idx="10"/>
          </p:nvPr>
        </p:nvSpPr>
        <p:spPr/>
        <p:txBody>
          <a:bodyPr/>
          <a:lstStyle/>
          <a:p>
            <a:fld id="{83FF2663-EE4F-1245-BB41-DC0E8ADFB29C}" type="datetimeFigureOut">
              <a:rPr lang="en-US" smtClean="0"/>
              <a:t>9/8/22</a:t>
            </a:fld>
            <a:endParaRPr lang="en-US"/>
          </a:p>
        </p:txBody>
      </p:sp>
      <p:sp>
        <p:nvSpPr>
          <p:cNvPr id="5" name="Footer Placeholder 4">
            <a:extLst>
              <a:ext uri="{FF2B5EF4-FFF2-40B4-BE49-F238E27FC236}">
                <a16:creationId xmlns:a16="http://schemas.microsoft.com/office/drawing/2014/main" id="{A6FDFB9A-E668-0741-9F49-9C7BFC6DC40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C9D8BEF-A365-7145-8D00-7B060C7D533A}"/>
              </a:ext>
            </a:extLst>
          </p:cNvPr>
          <p:cNvSpPr>
            <a:spLocks noGrp="1"/>
          </p:cNvSpPr>
          <p:nvPr>
            <p:ph type="sldNum" sz="quarter" idx="12"/>
          </p:nvPr>
        </p:nvSpPr>
        <p:spPr/>
        <p:txBody>
          <a:bodyPr/>
          <a:lstStyle/>
          <a:p>
            <a:fld id="{466A6F23-7E9A-4B4B-93FB-0FBB5B955592}" type="slidenum">
              <a:rPr lang="en-US" smtClean="0"/>
              <a:t>‹#›</a:t>
            </a:fld>
            <a:endParaRPr lang="en-US"/>
          </a:p>
        </p:txBody>
      </p:sp>
    </p:spTree>
    <p:extLst>
      <p:ext uri="{BB962C8B-B14F-4D97-AF65-F5344CB8AC3E}">
        <p14:creationId xmlns:p14="http://schemas.microsoft.com/office/powerpoint/2010/main" val="19014664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8D1B1D-9BAF-224F-9233-CA746F1A3B4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CC65544-1DDE-8F4E-85ED-6B695CCD635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0BF3208-491E-F74C-9994-562C7B8C66E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EE8FE12-314D-B449-B5DC-38DAFC7EF958}"/>
              </a:ext>
            </a:extLst>
          </p:cNvPr>
          <p:cNvSpPr>
            <a:spLocks noGrp="1"/>
          </p:cNvSpPr>
          <p:nvPr>
            <p:ph type="dt" sz="half" idx="10"/>
          </p:nvPr>
        </p:nvSpPr>
        <p:spPr/>
        <p:txBody>
          <a:bodyPr/>
          <a:lstStyle/>
          <a:p>
            <a:fld id="{83FF2663-EE4F-1245-BB41-DC0E8ADFB29C}" type="datetimeFigureOut">
              <a:rPr lang="en-US" smtClean="0"/>
              <a:t>9/8/22</a:t>
            </a:fld>
            <a:endParaRPr lang="en-US"/>
          </a:p>
        </p:txBody>
      </p:sp>
      <p:sp>
        <p:nvSpPr>
          <p:cNvPr id="6" name="Footer Placeholder 5">
            <a:extLst>
              <a:ext uri="{FF2B5EF4-FFF2-40B4-BE49-F238E27FC236}">
                <a16:creationId xmlns:a16="http://schemas.microsoft.com/office/drawing/2014/main" id="{9FEBD7C6-F11E-BE47-8D4A-995A4B01081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B2DB727-9FB1-604F-8F96-C76F56E94E26}"/>
              </a:ext>
            </a:extLst>
          </p:cNvPr>
          <p:cNvSpPr>
            <a:spLocks noGrp="1"/>
          </p:cNvSpPr>
          <p:nvPr>
            <p:ph type="sldNum" sz="quarter" idx="12"/>
          </p:nvPr>
        </p:nvSpPr>
        <p:spPr/>
        <p:txBody>
          <a:bodyPr/>
          <a:lstStyle/>
          <a:p>
            <a:fld id="{466A6F23-7E9A-4B4B-93FB-0FBB5B955592}" type="slidenum">
              <a:rPr lang="en-US" smtClean="0"/>
              <a:t>‹#›</a:t>
            </a:fld>
            <a:endParaRPr lang="en-US"/>
          </a:p>
        </p:txBody>
      </p:sp>
    </p:spTree>
    <p:extLst>
      <p:ext uri="{BB962C8B-B14F-4D97-AF65-F5344CB8AC3E}">
        <p14:creationId xmlns:p14="http://schemas.microsoft.com/office/powerpoint/2010/main" val="16745802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E1C43D-5233-ED40-AE91-8DF8CD3C78E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10FBD4D-DA3E-6B4C-8C2D-61571434A4F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AF59F89-D5A3-B64D-8559-D2F6E678A3D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BFF94AE-E338-894D-96E9-233293564FA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794DBA7-7088-8044-A258-CAC516D6636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9D33870-908C-0C47-AFD1-68C6ADA7FB2B}"/>
              </a:ext>
            </a:extLst>
          </p:cNvPr>
          <p:cNvSpPr>
            <a:spLocks noGrp="1"/>
          </p:cNvSpPr>
          <p:nvPr>
            <p:ph type="dt" sz="half" idx="10"/>
          </p:nvPr>
        </p:nvSpPr>
        <p:spPr/>
        <p:txBody>
          <a:bodyPr/>
          <a:lstStyle/>
          <a:p>
            <a:fld id="{83FF2663-EE4F-1245-BB41-DC0E8ADFB29C}" type="datetimeFigureOut">
              <a:rPr lang="en-US" smtClean="0"/>
              <a:t>9/8/22</a:t>
            </a:fld>
            <a:endParaRPr lang="en-US"/>
          </a:p>
        </p:txBody>
      </p:sp>
      <p:sp>
        <p:nvSpPr>
          <p:cNvPr id="8" name="Footer Placeholder 7">
            <a:extLst>
              <a:ext uri="{FF2B5EF4-FFF2-40B4-BE49-F238E27FC236}">
                <a16:creationId xmlns:a16="http://schemas.microsoft.com/office/drawing/2014/main" id="{7C678196-6DE2-FE47-9DAD-63B91109C68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8C7AEC3-AD04-5046-B4A7-637748E9EEF1}"/>
              </a:ext>
            </a:extLst>
          </p:cNvPr>
          <p:cNvSpPr>
            <a:spLocks noGrp="1"/>
          </p:cNvSpPr>
          <p:nvPr>
            <p:ph type="sldNum" sz="quarter" idx="12"/>
          </p:nvPr>
        </p:nvSpPr>
        <p:spPr/>
        <p:txBody>
          <a:bodyPr/>
          <a:lstStyle/>
          <a:p>
            <a:fld id="{466A6F23-7E9A-4B4B-93FB-0FBB5B955592}" type="slidenum">
              <a:rPr lang="en-US" smtClean="0"/>
              <a:t>‹#›</a:t>
            </a:fld>
            <a:endParaRPr lang="en-US"/>
          </a:p>
        </p:txBody>
      </p:sp>
    </p:spTree>
    <p:extLst>
      <p:ext uri="{BB962C8B-B14F-4D97-AF65-F5344CB8AC3E}">
        <p14:creationId xmlns:p14="http://schemas.microsoft.com/office/powerpoint/2010/main" val="6804731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504760-AFB8-D544-B0FA-491FFEE2FC4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2222A15-8DEF-EE4D-9213-E1072F62150D}"/>
              </a:ext>
            </a:extLst>
          </p:cNvPr>
          <p:cNvSpPr>
            <a:spLocks noGrp="1"/>
          </p:cNvSpPr>
          <p:nvPr>
            <p:ph type="dt" sz="half" idx="10"/>
          </p:nvPr>
        </p:nvSpPr>
        <p:spPr/>
        <p:txBody>
          <a:bodyPr/>
          <a:lstStyle/>
          <a:p>
            <a:fld id="{83FF2663-EE4F-1245-BB41-DC0E8ADFB29C}" type="datetimeFigureOut">
              <a:rPr lang="en-US" smtClean="0"/>
              <a:t>9/8/22</a:t>
            </a:fld>
            <a:endParaRPr lang="en-US"/>
          </a:p>
        </p:txBody>
      </p:sp>
      <p:sp>
        <p:nvSpPr>
          <p:cNvPr id="4" name="Footer Placeholder 3">
            <a:extLst>
              <a:ext uri="{FF2B5EF4-FFF2-40B4-BE49-F238E27FC236}">
                <a16:creationId xmlns:a16="http://schemas.microsoft.com/office/drawing/2014/main" id="{05AF41B1-154A-754B-87E4-4BCA629E369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074A9BC-6DFC-E14B-A771-404139DF9FF6}"/>
              </a:ext>
            </a:extLst>
          </p:cNvPr>
          <p:cNvSpPr>
            <a:spLocks noGrp="1"/>
          </p:cNvSpPr>
          <p:nvPr>
            <p:ph type="sldNum" sz="quarter" idx="12"/>
          </p:nvPr>
        </p:nvSpPr>
        <p:spPr/>
        <p:txBody>
          <a:bodyPr/>
          <a:lstStyle/>
          <a:p>
            <a:fld id="{466A6F23-7E9A-4B4B-93FB-0FBB5B955592}" type="slidenum">
              <a:rPr lang="en-US" smtClean="0"/>
              <a:t>‹#›</a:t>
            </a:fld>
            <a:endParaRPr lang="en-US"/>
          </a:p>
        </p:txBody>
      </p:sp>
    </p:spTree>
    <p:extLst>
      <p:ext uri="{BB962C8B-B14F-4D97-AF65-F5344CB8AC3E}">
        <p14:creationId xmlns:p14="http://schemas.microsoft.com/office/powerpoint/2010/main" val="16723951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391F924-3407-C44D-BB64-5FC5C010B2A9}"/>
              </a:ext>
            </a:extLst>
          </p:cNvPr>
          <p:cNvSpPr>
            <a:spLocks noGrp="1"/>
          </p:cNvSpPr>
          <p:nvPr>
            <p:ph type="dt" sz="half" idx="10"/>
          </p:nvPr>
        </p:nvSpPr>
        <p:spPr/>
        <p:txBody>
          <a:bodyPr/>
          <a:lstStyle/>
          <a:p>
            <a:fld id="{83FF2663-EE4F-1245-BB41-DC0E8ADFB29C}" type="datetimeFigureOut">
              <a:rPr lang="en-US" smtClean="0"/>
              <a:t>9/8/22</a:t>
            </a:fld>
            <a:endParaRPr lang="en-US"/>
          </a:p>
        </p:txBody>
      </p:sp>
      <p:sp>
        <p:nvSpPr>
          <p:cNvPr id="3" name="Footer Placeholder 2">
            <a:extLst>
              <a:ext uri="{FF2B5EF4-FFF2-40B4-BE49-F238E27FC236}">
                <a16:creationId xmlns:a16="http://schemas.microsoft.com/office/drawing/2014/main" id="{304E3503-8A09-324B-A41A-C22537F227C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0332B00-3E9F-584A-BC66-51815F92E3DC}"/>
              </a:ext>
            </a:extLst>
          </p:cNvPr>
          <p:cNvSpPr>
            <a:spLocks noGrp="1"/>
          </p:cNvSpPr>
          <p:nvPr>
            <p:ph type="sldNum" sz="quarter" idx="12"/>
          </p:nvPr>
        </p:nvSpPr>
        <p:spPr/>
        <p:txBody>
          <a:bodyPr/>
          <a:lstStyle/>
          <a:p>
            <a:fld id="{466A6F23-7E9A-4B4B-93FB-0FBB5B955592}" type="slidenum">
              <a:rPr lang="en-US" smtClean="0"/>
              <a:t>‹#›</a:t>
            </a:fld>
            <a:endParaRPr lang="en-US"/>
          </a:p>
        </p:txBody>
      </p:sp>
    </p:spTree>
    <p:extLst>
      <p:ext uri="{BB962C8B-B14F-4D97-AF65-F5344CB8AC3E}">
        <p14:creationId xmlns:p14="http://schemas.microsoft.com/office/powerpoint/2010/main" val="42914816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B46F7A-118B-2F4D-9B57-B34713D0E22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DB6F217-FE85-A64D-A206-1E4C6EA7635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DAFD65E-1895-C745-B58F-28C9140F252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1724A1D-22CD-4748-9C8C-DB1E38FEE736}"/>
              </a:ext>
            </a:extLst>
          </p:cNvPr>
          <p:cNvSpPr>
            <a:spLocks noGrp="1"/>
          </p:cNvSpPr>
          <p:nvPr>
            <p:ph type="dt" sz="half" idx="10"/>
          </p:nvPr>
        </p:nvSpPr>
        <p:spPr/>
        <p:txBody>
          <a:bodyPr/>
          <a:lstStyle/>
          <a:p>
            <a:fld id="{83FF2663-EE4F-1245-BB41-DC0E8ADFB29C}" type="datetimeFigureOut">
              <a:rPr lang="en-US" smtClean="0"/>
              <a:t>9/8/22</a:t>
            </a:fld>
            <a:endParaRPr lang="en-US"/>
          </a:p>
        </p:txBody>
      </p:sp>
      <p:sp>
        <p:nvSpPr>
          <p:cNvPr id="6" name="Footer Placeholder 5">
            <a:extLst>
              <a:ext uri="{FF2B5EF4-FFF2-40B4-BE49-F238E27FC236}">
                <a16:creationId xmlns:a16="http://schemas.microsoft.com/office/drawing/2014/main" id="{102FC89E-BB04-AC47-A018-C4153CA5094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E90F241-2D06-F54C-9904-9397DA019DBA}"/>
              </a:ext>
            </a:extLst>
          </p:cNvPr>
          <p:cNvSpPr>
            <a:spLocks noGrp="1"/>
          </p:cNvSpPr>
          <p:nvPr>
            <p:ph type="sldNum" sz="quarter" idx="12"/>
          </p:nvPr>
        </p:nvSpPr>
        <p:spPr/>
        <p:txBody>
          <a:bodyPr/>
          <a:lstStyle/>
          <a:p>
            <a:fld id="{466A6F23-7E9A-4B4B-93FB-0FBB5B955592}" type="slidenum">
              <a:rPr lang="en-US" smtClean="0"/>
              <a:t>‹#›</a:t>
            </a:fld>
            <a:endParaRPr lang="en-US"/>
          </a:p>
        </p:txBody>
      </p:sp>
    </p:spTree>
    <p:extLst>
      <p:ext uri="{BB962C8B-B14F-4D97-AF65-F5344CB8AC3E}">
        <p14:creationId xmlns:p14="http://schemas.microsoft.com/office/powerpoint/2010/main" val="23619668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43D1ED-1D59-4048-A93D-53CED4BAB72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5088A96-32C5-2545-8BD3-2D9A6141756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A75F70E7-21AD-814E-9BC3-70C146E7A0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7F5C60C-E63D-F74B-B81D-E696A599023E}"/>
              </a:ext>
            </a:extLst>
          </p:cNvPr>
          <p:cNvSpPr>
            <a:spLocks noGrp="1"/>
          </p:cNvSpPr>
          <p:nvPr>
            <p:ph type="dt" sz="half" idx="10"/>
          </p:nvPr>
        </p:nvSpPr>
        <p:spPr/>
        <p:txBody>
          <a:bodyPr/>
          <a:lstStyle/>
          <a:p>
            <a:fld id="{83FF2663-EE4F-1245-BB41-DC0E8ADFB29C}" type="datetimeFigureOut">
              <a:rPr lang="en-US" smtClean="0"/>
              <a:t>9/8/22</a:t>
            </a:fld>
            <a:endParaRPr lang="en-US"/>
          </a:p>
        </p:txBody>
      </p:sp>
      <p:sp>
        <p:nvSpPr>
          <p:cNvPr id="6" name="Footer Placeholder 5">
            <a:extLst>
              <a:ext uri="{FF2B5EF4-FFF2-40B4-BE49-F238E27FC236}">
                <a16:creationId xmlns:a16="http://schemas.microsoft.com/office/drawing/2014/main" id="{E2EB6049-0BD5-A547-ACF1-E242BE17F83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BC6B6B6-4337-8343-961A-3382C5B5F7AE}"/>
              </a:ext>
            </a:extLst>
          </p:cNvPr>
          <p:cNvSpPr>
            <a:spLocks noGrp="1"/>
          </p:cNvSpPr>
          <p:nvPr>
            <p:ph type="sldNum" sz="quarter" idx="12"/>
          </p:nvPr>
        </p:nvSpPr>
        <p:spPr/>
        <p:txBody>
          <a:bodyPr/>
          <a:lstStyle/>
          <a:p>
            <a:fld id="{466A6F23-7E9A-4B4B-93FB-0FBB5B955592}" type="slidenum">
              <a:rPr lang="en-US" smtClean="0"/>
              <a:t>‹#›</a:t>
            </a:fld>
            <a:endParaRPr lang="en-US"/>
          </a:p>
        </p:txBody>
      </p:sp>
    </p:spTree>
    <p:extLst>
      <p:ext uri="{BB962C8B-B14F-4D97-AF65-F5344CB8AC3E}">
        <p14:creationId xmlns:p14="http://schemas.microsoft.com/office/powerpoint/2010/main" val="13130230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2676E14-D94B-D64A-9F28-B8C03A00CFF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7C5AB16-3FFB-D747-9EDA-7711F761129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49AA3F8-6AFE-9E4C-A7F6-80C5D1176BF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3FF2663-EE4F-1245-BB41-DC0E8ADFB29C}" type="datetimeFigureOut">
              <a:rPr lang="en-US" smtClean="0"/>
              <a:t>9/8/22</a:t>
            </a:fld>
            <a:endParaRPr lang="en-US"/>
          </a:p>
        </p:txBody>
      </p:sp>
      <p:sp>
        <p:nvSpPr>
          <p:cNvPr id="5" name="Footer Placeholder 4">
            <a:extLst>
              <a:ext uri="{FF2B5EF4-FFF2-40B4-BE49-F238E27FC236}">
                <a16:creationId xmlns:a16="http://schemas.microsoft.com/office/drawing/2014/main" id="{F2EBC2A4-EAD5-6C4E-AE62-DECC2A5461E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A6FC6A4-9A7D-C64E-96D7-FFC90BFC41F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66A6F23-7E9A-4B4B-93FB-0FBB5B955592}" type="slidenum">
              <a:rPr lang="en-US" smtClean="0"/>
              <a:t>‹#›</a:t>
            </a:fld>
            <a:endParaRPr lang="en-US"/>
          </a:p>
        </p:txBody>
      </p:sp>
    </p:spTree>
    <p:extLst>
      <p:ext uri="{BB962C8B-B14F-4D97-AF65-F5344CB8AC3E}">
        <p14:creationId xmlns:p14="http://schemas.microsoft.com/office/powerpoint/2010/main" val="271364472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hyperlink" Target="https://www.sciencedirect.com/science/article/pii/S1684118218301671#!" TargetMode="Externa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3.tif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1.png"/><Relationship Id="rId4" Type="http://schemas.microsoft.com/office/2007/relationships/hdphoto" Target="../media/hdphoto6.wdp"/></Relationships>
</file>

<file path=ppt/slides/_rels/slide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9.xml"/><Relationship Id="rId5" Type="http://schemas.openxmlformats.org/officeDocument/2006/relationships/image" Target="../media/image11.png"/><Relationship Id="rId4" Type="http://schemas.microsoft.com/office/2007/relationships/hdphoto" Target="../media/hdphoto6.wdp"/></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4.tiff"/><Relationship Id="rId1" Type="http://schemas.openxmlformats.org/officeDocument/2006/relationships/slideLayout" Target="../slideLayouts/slideLayout2.xml"/><Relationship Id="rId5" Type="http://schemas.microsoft.com/office/2007/relationships/hdphoto" Target="../media/hdphoto5.wdp"/><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15.tiff"/><Relationship Id="rId7"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hyperlink" Target="https://aacijournal.biomedcentral.com/articles/10.1186/1710-1492-9-46" TargetMode="External"/><Relationship Id="rId4" Type="http://schemas.openxmlformats.org/officeDocument/2006/relationships/hyperlink" Target="https://aacijournal.biomedcentral.com/articles/10.1186/1710-1492-10-58"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6.tiff"/><Relationship Id="rId1" Type="http://schemas.openxmlformats.org/officeDocument/2006/relationships/slideLayout" Target="../slideLayouts/slideLayout2.xml"/><Relationship Id="rId5" Type="http://schemas.microsoft.com/office/2007/relationships/hdphoto" Target="../media/hdphoto5.wdp"/><Relationship Id="rId4" Type="http://schemas.openxmlformats.org/officeDocument/2006/relationships/image" Target="../media/image5.png"/></Relationships>
</file>

<file path=ppt/slides/_rels/slide18.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5.tiff"/><Relationship Id="rId7"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hyperlink" Target="https://link.springer.com/article/10.1007/s10853-011-5635-0" TargetMode="External"/><Relationship Id="rId5" Type="http://schemas.openxmlformats.org/officeDocument/2006/relationships/hyperlink" Target="https://www.frontiersin.org/articles/10.3389/fphar.2018.01350/full" TargetMode="External"/><Relationship Id="rId4" Type="http://schemas.openxmlformats.org/officeDocument/2006/relationships/hyperlink" Target="https://www.ncbi.nlm.nih.gov/labs/pmc/articles/PMC6280867/" TargetMode="External"/><Relationship Id="rId9" Type="http://schemas.microsoft.com/office/2007/relationships/hdphoto" Target="../media/hdphoto5.wdp"/></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7.tiff"/><Relationship Id="rId1" Type="http://schemas.openxmlformats.org/officeDocument/2006/relationships/slideLayout" Target="../slideLayouts/slideLayout2.xml"/><Relationship Id="rId5" Type="http://schemas.microsoft.com/office/2007/relationships/hdphoto" Target="../media/hdphoto5.wdp"/><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5.tiff"/><Relationship Id="rId7"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hyperlink" Target="https://www.ncbi.nlm.nih.gov/labs/pmc/articles/PMC3250936/" TargetMode="External"/><Relationship Id="rId5" Type="http://schemas.openxmlformats.org/officeDocument/2006/relationships/hyperlink" Target="https://www.ncbi.nlm.nih.gov/labs/pmc/articles/PMC5322167/" TargetMode="External"/><Relationship Id="rId4" Type="http://schemas.openxmlformats.org/officeDocument/2006/relationships/hyperlink" Target="https://journals.sagepub.com/doi/full/10.1258/acb.2011.010266" TargetMode="External"/><Relationship Id="rId9" Type="http://schemas.microsoft.com/office/2007/relationships/hdphoto" Target="../media/hdphoto5.wdp"/></Relationships>
</file>

<file path=ppt/slides/_rels/slide21.xml.rels><?xml version="1.0" encoding="UTF-8" standalone="yes"?>
<Relationships xmlns="http://schemas.openxmlformats.org/package/2006/relationships"><Relationship Id="rId8" Type="http://schemas.openxmlformats.org/officeDocument/2006/relationships/hyperlink" Target="https://journals.sagepub.com/doi/full/10.1258/acb.2011.010266" TargetMode="External"/><Relationship Id="rId3" Type="http://schemas.openxmlformats.org/officeDocument/2006/relationships/hyperlink" Target="https://aacijournal.biomedcentral.com/articles/10.1186/1710-1492-10-58" TargetMode="External"/><Relationship Id="rId7" Type="http://schemas.openxmlformats.org/officeDocument/2006/relationships/hyperlink" Target="https://www.ncbi.nlm.nih.gov/labs/pmc/articles/PMC5322167/" TargetMode="External"/><Relationship Id="rId2" Type="http://schemas.openxmlformats.org/officeDocument/2006/relationships/hyperlink" Target="https://aacijournal.biomedcentral.com/articles/10.1186/1710-1492-9-46" TargetMode="External"/><Relationship Id="rId1" Type="http://schemas.openxmlformats.org/officeDocument/2006/relationships/slideLayout" Target="../slideLayouts/slideLayout4.xml"/><Relationship Id="rId6" Type="http://schemas.openxmlformats.org/officeDocument/2006/relationships/hyperlink" Target="https://www.ncbi.nlm.nih.gov/labs/pmc/articles/PMC6280867/" TargetMode="External"/><Relationship Id="rId11" Type="http://schemas.microsoft.com/office/2007/relationships/hdphoto" Target="../media/hdphoto5.wdp"/><Relationship Id="rId5" Type="http://schemas.openxmlformats.org/officeDocument/2006/relationships/hyperlink" Target="https://www.frontiersin.org/articles/10.3389/fphar.2018.01350/full" TargetMode="External"/><Relationship Id="rId10" Type="http://schemas.openxmlformats.org/officeDocument/2006/relationships/image" Target="../media/image5.png"/><Relationship Id="rId4" Type="http://schemas.openxmlformats.org/officeDocument/2006/relationships/hyperlink" Target="https://link.springer.com/article/10.1007/s10853-011-5635-0" TargetMode="External"/><Relationship Id="rId9" Type="http://schemas.openxmlformats.org/officeDocument/2006/relationships/image" Target="../media/image11.png"/></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5.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5.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12.xml"/><Relationship Id="rId5" Type="http://schemas.openxmlformats.org/officeDocument/2006/relationships/image" Target="../media/image9.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microsoft.com/office/2007/relationships/hdphoto" Target="../media/hdphoto4.wdp"/></Relationships>
</file>

<file path=ppt/slides/_rels/slide7.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1.png"/><Relationship Id="rId5" Type="http://schemas.microsoft.com/office/2007/relationships/hdphoto" Target="../media/hdphoto5.wdp"/><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8" Type="http://schemas.openxmlformats.org/officeDocument/2006/relationships/hyperlink" Target="https://www.ncbi.nlm.nih.gov/pubmed/?term=Kowal%20K%5BAuthor%5D&amp;cauthor=true&amp;cauthor_uid=32867076" TargetMode="External"/><Relationship Id="rId3" Type="http://schemas.openxmlformats.org/officeDocument/2006/relationships/hyperlink" Target="https://www.ncbi.nlm.nih.gov/pubmed/?term=Novakova%20P%5BAuthor%5D&amp;cauthor=true&amp;cauthor_uid=32867076" TargetMode="External"/><Relationship Id="rId7" Type="http://schemas.openxmlformats.org/officeDocument/2006/relationships/hyperlink" Target="https://www.ncbi.nlm.nih.gov/pubmed/?term=Steiropoulos%20P%5BAuthor%5D&amp;cauthor=true&amp;cauthor_uid=32867076" TargetMode="External"/><Relationship Id="rId2" Type="http://schemas.openxmlformats.org/officeDocument/2006/relationships/hyperlink" Target="https://www.ncbi.nlm.nih.gov/pubmed/?term=Tiotiu%20AI%5BAuthor%5D&amp;cauthor=true&amp;cauthor_uid=32867076" TargetMode="External"/><Relationship Id="rId1" Type="http://schemas.openxmlformats.org/officeDocument/2006/relationships/slideLayout" Target="../slideLayouts/slideLayout2.xml"/><Relationship Id="rId6" Type="http://schemas.openxmlformats.org/officeDocument/2006/relationships/hyperlink" Target="https://www.ncbi.nlm.nih.gov/pubmed/?term=Novakova%20S%5BAuthor%5D&amp;cauthor=true&amp;cauthor_uid=32867076" TargetMode="External"/><Relationship Id="rId5" Type="http://schemas.openxmlformats.org/officeDocument/2006/relationships/hyperlink" Target="https://www.ncbi.nlm.nih.gov/pubmed/?term=Chong-Neto%20HJ%5BAuthor%5D&amp;cauthor=true&amp;cauthor_uid=32867076" TargetMode="External"/><Relationship Id="rId10" Type="http://schemas.openxmlformats.org/officeDocument/2006/relationships/image" Target="../media/image11.png"/><Relationship Id="rId4" Type="http://schemas.openxmlformats.org/officeDocument/2006/relationships/hyperlink" Target="https://www.ncbi.nlm.nih.gov/pubmed/?term=Nedeva%20D%5BAuthor%5D&amp;cauthor=true&amp;cauthor_uid=32867076" TargetMode="External"/><Relationship Id="rId9" Type="http://schemas.openxmlformats.org/officeDocument/2006/relationships/hyperlink" Target="https://www.ncbi.nlm.nih.gov/labs/pmc/articles/PMC7503605/"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F76E0D4E-9863-D84A-B865-0DA651544423}"/>
              </a:ext>
            </a:extLst>
          </p:cNvPr>
          <p:cNvSpPr>
            <a:spLocks noGrp="1"/>
          </p:cNvSpPr>
          <p:nvPr>
            <p:ph type="title"/>
          </p:nvPr>
        </p:nvSpPr>
        <p:spPr>
          <a:xfrm>
            <a:off x="330021" y="2484158"/>
            <a:ext cx="3378562" cy="3071906"/>
          </a:xfrm>
        </p:spPr>
        <p:txBody>
          <a:bodyPr vert="horz" lIns="91440" tIns="45720" rIns="91440" bIns="45720" rtlCol="0" anchor="t">
            <a:normAutofit/>
          </a:bodyPr>
          <a:lstStyle/>
          <a:p>
            <a:pPr algn="ctr"/>
            <a:r>
              <a:rPr lang="en-US" sz="3100" kern="1200" dirty="0">
                <a:solidFill>
                  <a:srgbClr val="FFFFFF"/>
                </a:solidFill>
                <a:latin typeface="Baskerville" panose="02020502070401020303" pitchFamily="18" charset="0"/>
                <a:ea typeface="Baskerville" panose="02020502070401020303" pitchFamily="18" charset="0"/>
              </a:rPr>
              <a:t>Science with Dr. </a:t>
            </a:r>
            <a:r>
              <a:rPr lang="en-US" sz="3100" dirty="0">
                <a:solidFill>
                  <a:srgbClr val="FFFFFF"/>
                </a:solidFill>
                <a:latin typeface="Baskerville" panose="02020502070401020303" pitchFamily="18" charset="0"/>
                <a:ea typeface="Baskerville" panose="02020502070401020303" pitchFamily="18" charset="0"/>
              </a:rPr>
              <a:t>Christina Rahm</a:t>
            </a:r>
            <a:br>
              <a:rPr lang="en-US" sz="3100" kern="1200" dirty="0">
                <a:solidFill>
                  <a:srgbClr val="FFFFFF"/>
                </a:solidFill>
                <a:latin typeface="Baskerville" panose="02020502070401020303" pitchFamily="18" charset="0"/>
                <a:ea typeface="Baskerville" panose="02020502070401020303" pitchFamily="18" charset="0"/>
              </a:rPr>
            </a:br>
            <a:br>
              <a:rPr lang="en-US" sz="3100" kern="1200" dirty="0">
                <a:solidFill>
                  <a:srgbClr val="FFFFFF"/>
                </a:solidFill>
                <a:latin typeface="Baskerville" panose="02020502070401020303" pitchFamily="18" charset="0"/>
                <a:ea typeface="Baskerville" panose="02020502070401020303" pitchFamily="18" charset="0"/>
              </a:rPr>
            </a:br>
            <a:br>
              <a:rPr lang="en-US" sz="3100" b="1" kern="1200" dirty="0">
                <a:solidFill>
                  <a:srgbClr val="FFFFFF"/>
                </a:solidFill>
                <a:latin typeface="Baskerville" panose="02020502070401020303" pitchFamily="18" charset="0"/>
                <a:ea typeface="Baskerville" panose="02020502070401020303" pitchFamily="18" charset="0"/>
              </a:rPr>
            </a:br>
            <a:r>
              <a:rPr lang="en-US" sz="3100" b="1" kern="1200" dirty="0">
                <a:solidFill>
                  <a:srgbClr val="FFFFFF"/>
                </a:solidFill>
                <a:latin typeface="Baskerville" panose="02020502070401020303" pitchFamily="18" charset="0"/>
                <a:ea typeface="Baskerville" panose="02020502070401020303" pitchFamily="18" charset="0"/>
              </a:rPr>
              <a:t>We will get started shortly.</a:t>
            </a:r>
            <a:endParaRPr lang="en-US" sz="3100" kern="1200" dirty="0">
              <a:solidFill>
                <a:srgbClr val="FFFFFF"/>
              </a:solidFill>
              <a:latin typeface="Baskerville" panose="02020502070401020303" pitchFamily="18" charset="0"/>
              <a:ea typeface="Baskerville" panose="02020502070401020303" pitchFamily="18" charset="0"/>
            </a:endParaRPr>
          </a:p>
        </p:txBody>
      </p:sp>
      <p:pic>
        <p:nvPicPr>
          <p:cNvPr id="5" name="Picture 4" descr="Logo&#10;&#10;Description automatically generated">
            <a:extLst>
              <a:ext uri="{FF2B5EF4-FFF2-40B4-BE49-F238E27FC236}">
                <a16:creationId xmlns:a16="http://schemas.microsoft.com/office/drawing/2014/main" id="{0841A47B-050D-7543-A656-92A785AE57DC}"/>
              </a:ext>
            </a:extLst>
          </p:cNvPr>
          <p:cNvPicPr>
            <a:picLocks noChangeAspect="1"/>
          </p:cNvPicPr>
          <p:nvPr/>
        </p:nvPicPr>
        <p:blipFill>
          <a:blip r:embed="rId3"/>
          <a:stretch>
            <a:fillRect/>
          </a:stretch>
        </p:blipFill>
        <p:spPr>
          <a:xfrm>
            <a:off x="5168319" y="467208"/>
            <a:ext cx="5893965" cy="5923584"/>
          </a:xfrm>
          <a:prstGeom prst="rect">
            <a:avLst/>
          </a:prstGeom>
        </p:spPr>
      </p:pic>
    </p:spTree>
    <p:extLst>
      <p:ext uri="{BB962C8B-B14F-4D97-AF65-F5344CB8AC3E}">
        <p14:creationId xmlns:p14="http://schemas.microsoft.com/office/powerpoint/2010/main" val="26243564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BD04D9-5D19-3245-A62A-A1F50319C582}"/>
              </a:ext>
            </a:extLst>
          </p:cNvPr>
          <p:cNvSpPr>
            <a:spLocks noGrp="1"/>
          </p:cNvSpPr>
          <p:nvPr>
            <p:ph type="title"/>
          </p:nvPr>
        </p:nvSpPr>
        <p:spPr/>
        <p:txBody>
          <a:bodyPr>
            <a:noAutofit/>
          </a:bodyPr>
          <a:lstStyle/>
          <a:p>
            <a:r>
              <a:rPr lang="en-US" sz="3200" dirty="0">
                <a:latin typeface="Baskerville" panose="02020502070401020303" pitchFamily="18" charset="0"/>
                <a:ea typeface="Baskerville" panose="02020502070401020303" pitchFamily="18" charset="0"/>
              </a:rPr>
              <a:t>Associations between environmental heavy metal exposure and childhood asthma: A population-based study</a:t>
            </a:r>
            <a:br>
              <a:rPr lang="en-US" sz="3200" dirty="0">
                <a:latin typeface="Baskerville" panose="02020502070401020303" pitchFamily="18" charset="0"/>
                <a:ea typeface="Baskerville" panose="02020502070401020303" pitchFamily="18" charset="0"/>
              </a:rPr>
            </a:br>
            <a:r>
              <a:rPr lang="en-US" sz="1600" dirty="0">
                <a:latin typeface="Baskerville" panose="02020502070401020303" pitchFamily="18" charset="0"/>
                <a:ea typeface="Baskerville" panose="02020502070401020303" pitchFamily="18" charset="0"/>
              </a:rPr>
              <a:t>By </a:t>
            </a:r>
            <a:r>
              <a:rPr lang="en-US" sz="1600" dirty="0">
                <a:latin typeface="Baskerville" panose="02020502070401020303" pitchFamily="18" charset="0"/>
                <a:ea typeface="Baskerville" panose="02020502070401020303" pitchFamily="18" charset="0"/>
                <a:hlinkClick r:id="rId2"/>
              </a:rPr>
              <a:t>Keh-Gong Wu, Chia-Yuan Chang, Chun-Yu Yen, and Chou-Cheng Lai</a:t>
            </a:r>
            <a:endParaRPr lang="en-US" sz="1600" dirty="0">
              <a:latin typeface="Baskerville" panose="02020502070401020303" pitchFamily="18" charset="0"/>
              <a:ea typeface="Baskerville" panose="02020502070401020303" pitchFamily="18" charset="0"/>
            </a:endParaRPr>
          </a:p>
        </p:txBody>
      </p:sp>
      <p:sp>
        <p:nvSpPr>
          <p:cNvPr id="3" name="Content Placeholder 2">
            <a:extLst>
              <a:ext uri="{FF2B5EF4-FFF2-40B4-BE49-F238E27FC236}">
                <a16:creationId xmlns:a16="http://schemas.microsoft.com/office/drawing/2014/main" id="{B9BBC4DB-C643-C046-97A7-F4EBC8371286}"/>
              </a:ext>
            </a:extLst>
          </p:cNvPr>
          <p:cNvSpPr>
            <a:spLocks noGrp="1"/>
          </p:cNvSpPr>
          <p:nvPr>
            <p:ph idx="1"/>
          </p:nvPr>
        </p:nvSpPr>
        <p:spPr/>
        <p:txBody>
          <a:bodyPr>
            <a:noAutofit/>
          </a:bodyPr>
          <a:lstStyle/>
          <a:p>
            <a:pPr marL="0" indent="0">
              <a:buNone/>
            </a:pPr>
            <a:r>
              <a:rPr lang="en-US" sz="2400" dirty="0">
                <a:latin typeface="Baskerville" panose="02020502070401020303" pitchFamily="18" charset="0"/>
                <a:ea typeface="Baskerville" panose="02020502070401020303" pitchFamily="18" charset="0"/>
              </a:rPr>
              <a:t>Pre- and post-natal exposure to heavy metals, such as lead, elevate production of </a:t>
            </a:r>
            <a:r>
              <a:rPr lang="en-US" sz="2400" dirty="0" err="1">
                <a:latin typeface="Baskerville" panose="02020502070401020303" pitchFamily="18" charset="0"/>
                <a:ea typeface="Baskerville" panose="02020502070401020303" pitchFamily="18" charset="0"/>
              </a:rPr>
              <a:t>IgE</a:t>
            </a:r>
            <a:r>
              <a:rPr lang="en-US" sz="2400" dirty="0">
                <a:latin typeface="Baskerville" panose="02020502070401020303" pitchFamily="18" charset="0"/>
                <a:ea typeface="Baskerville" panose="02020502070401020303" pitchFamily="18" charset="0"/>
              </a:rPr>
              <a:t>, which may have the potential to increase the risk of allergic disease and asthma.</a:t>
            </a:r>
          </a:p>
          <a:p>
            <a:r>
              <a:rPr lang="en-US" sz="2400" dirty="0">
                <a:latin typeface="Baskerville" panose="02020502070401020303" pitchFamily="18" charset="0"/>
                <a:ea typeface="Baskerville" panose="02020502070401020303" pitchFamily="18" charset="0"/>
              </a:rPr>
              <a:t>Higher concentration of blood lead was associated with higher adjusted odds of having asthma.</a:t>
            </a:r>
          </a:p>
          <a:p>
            <a:r>
              <a:rPr lang="en-US" sz="2400" dirty="0">
                <a:latin typeface="Baskerville" panose="02020502070401020303" pitchFamily="18" charset="0"/>
                <a:ea typeface="Baskerville" panose="02020502070401020303" pitchFamily="18" charset="0"/>
              </a:rPr>
              <a:t>Age-stratified analysis showed that higher blood lead concentration was associated with higher risk for active asthma and current wheezing or whistling in the 6-11 years age group. The investigators estimated that 38% of the total effect of lead exposure on asthma was meditated by </a:t>
            </a:r>
            <a:r>
              <a:rPr lang="en-US" sz="2400" dirty="0" err="1">
                <a:latin typeface="Baskerville" panose="02020502070401020303" pitchFamily="18" charset="0"/>
                <a:ea typeface="Baskerville" panose="02020502070401020303" pitchFamily="18" charset="0"/>
              </a:rPr>
              <a:t>IgE</a:t>
            </a:r>
            <a:r>
              <a:rPr lang="en-US" sz="2400" dirty="0">
                <a:latin typeface="Baskerville" panose="02020502070401020303" pitchFamily="18" charset="0"/>
                <a:ea typeface="Baskerville" panose="02020502070401020303" pitchFamily="18" charset="0"/>
              </a:rPr>
              <a:t> levels.</a:t>
            </a:r>
          </a:p>
          <a:p>
            <a:r>
              <a:rPr lang="en-US" sz="2400" dirty="0">
                <a:latin typeface="Baskerville" panose="02020502070401020303" pitchFamily="18" charset="0"/>
                <a:ea typeface="Baskerville" panose="02020502070401020303" pitchFamily="18" charset="0"/>
              </a:rPr>
              <a:t> A cross sectional analysis of urinary mercury in 4350 children aged 10 years found an association between mercury exposure and current and lifetime risk of asthma.</a:t>
            </a:r>
          </a:p>
        </p:txBody>
      </p:sp>
      <p:pic>
        <p:nvPicPr>
          <p:cNvPr id="5" name="Picture 4">
            <a:extLst>
              <a:ext uri="{FF2B5EF4-FFF2-40B4-BE49-F238E27FC236}">
                <a16:creationId xmlns:a16="http://schemas.microsoft.com/office/drawing/2014/main" id="{E1FF1CD7-F9C9-6041-ACE7-6F7E8883AAAC}"/>
              </a:ext>
            </a:extLst>
          </p:cNvPr>
          <p:cNvPicPr>
            <a:picLocks noChangeAspect="1"/>
          </p:cNvPicPr>
          <p:nvPr/>
        </p:nvPicPr>
        <p:blipFill>
          <a:blip r:embed="rId3"/>
          <a:stretch>
            <a:fillRect/>
          </a:stretch>
        </p:blipFill>
        <p:spPr>
          <a:xfrm>
            <a:off x="0" y="6420440"/>
            <a:ext cx="12192000" cy="437560"/>
          </a:xfrm>
          <a:prstGeom prst="rect">
            <a:avLst/>
          </a:prstGeom>
        </p:spPr>
      </p:pic>
    </p:spTree>
    <p:extLst>
      <p:ext uri="{BB962C8B-B14F-4D97-AF65-F5344CB8AC3E}">
        <p14:creationId xmlns:p14="http://schemas.microsoft.com/office/powerpoint/2010/main" val="35011003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86B1D6-944E-9942-9C4A-3FA9F493EF02}"/>
              </a:ext>
            </a:extLst>
          </p:cNvPr>
          <p:cNvSpPr>
            <a:spLocks noGrp="1"/>
          </p:cNvSpPr>
          <p:nvPr>
            <p:ph type="title"/>
          </p:nvPr>
        </p:nvSpPr>
        <p:spPr>
          <a:xfrm>
            <a:off x="0" y="623686"/>
            <a:ext cx="5965439" cy="1692794"/>
          </a:xfrm>
        </p:spPr>
        <p:txBody>
          <a:bodyPr>
            <a:normAutofit/>
          </a:bodyPr>
          <a:lstStyle/>
          <a:p>
            <a:pPr algn="ctr"/>
            <a:r>
              <a:rPr lang="en-US" sz="3600" dirty="0">
                <a:latin typeface="Baskerville" panose="02020502070401020303" pitchFamily="18" charset="0"/>
                <a:ea typeface="Baskerville" panose="02020502070401020303" pitchFamily="18" charset="0"/>
              </a:rPr>
              <a:t>PREVENTION &amp; TREATMENT OF ASTHMA </a:t>
            </a:r>
          </a:p>
        </p:txBody>
      </p:sp>
      <p:cxnSp>
        <p:nvCxnSpPr>
          <p:cNvPr id="16" name="Straight Arrow Connector 15">
            <a:extLst>
              <a:ext uri="{FF2B5EF4-FFF2-40B4-BE49-F238E27FC236}">
                <a16:creationId xmlns:a16="http://schemas.microsoft.com/office/drawing/2014/main" id="{E4A809D5-3600-46D4-A466-67F2349A54F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5320" y="2316480"/>
            <a:ext cx="45720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7C17CE1D-C3E9-A94C-888E-9CA5B8D252AA}"/>
              </a:ext>
            </a:extLst>
          </p:cNvPr>
          <p:cNvSpPr>
            <a:spLocks noGrp="1"/>
          </p:cNvSpPr>
          <p:nvPr>
            <p:ph idx="1"/>
          </p:nvPr>
        </p:nvSpPr>
        <p:spPr>
          <a:xfrm>
            <a:off x="655321" y="2575034"/>
            <a:ext cx="5120113" cy="3462228"/>
          </a:xfrm>
        </p:spPr>
        <p:txBody>
          <a:bodyPr>
            <a:normAutofit fontScale="92500" lnSpcReduction="20000"/>
          </a:bodyPr>
          <a:lstStyle/>
          <a:p>
            <a:pPr marL="0" indent="0">
              <a:lnSpc>
                <a:spcPct val="150000"/>
              </a:lnSpc>
              <a:buNone/>
            </a:pPr>
            <a:r>
              <a:rPr lang="en-US" sz="1500" dirty="0">
                <a:latin typeface="Baskerville" panose="02020502070401020303" pitchFamily="18" charset="0"/>
                <a:ea typeface="Baskerville" panose="02020502070401020303" pitchFamily="18" charset="0"/>
              </a:rPr>
              <a:t>For the prevention of asthma, avoiding allergens, changing dietary habits, and being more exposed to microorganisms may lower the risk of developing asthma. Treatment consists of short-term relief medications that can manage asthma attacks such as inhaled short-acting beta2-agonists (SABAs) to quickly relax tight muscles around the airways and control medicines like corticosteroids to reduce the body’s inflammatory response. </a:t>
            </a:r>
          </a:p>
          <a:p>
            <a:pPr marL="0" indent="0">
              <a:lnSpc>
                <a:spcPct val="150000"/>
              </a:lnSpc>
              <a:buNone/>
            </a:pPr>
            <a:r>
              <a:rPr lang="en-US" sz="1500" dirty="0">
                <a:latin typeface="Baskerville" panose="02020502070401020303" pitchFamily="18" charset="0"/>
                <a:ea typeface="Baskerville" panose="02020502070401020303" pitchFamily="18" charset="0"/>
              </a:rPr>
              <a:t>Although there are medications to relieve symptoms of this disease, research is being conducted into novel alternative approaches for management of asthma.   </a:t>
            </a:r>
          </a:p>
          <a:p>
            <a:pPr marL="0" indent="0">
              <a:buNone/>
            </a:pPr>
            <a:br>
              <a:rPr lang="en-US" sz="1500" dirty="0"/>
            </a:br>
            <a:endParaRPr lang="en-US" sz="1500" dirty="0"/>
          </a:p>
        </p:txBody>
      </p:sp>
      <p:pic>
        <p:nvPicPr>
          <p:cNvPr id="4" name="Picture 3">
            <a:extLst>
              <a:ext uri="{FF2B5EF4-FFF2-40B4-BE49-F238E27FC236}">
                <a16:creationId xmlns:a16="http://schemas.microsoft.com/office/drawing/2014/main" id="{A82C7430-FBE9-1E42-9CFB-EA5133103AB6}"/>
              </a:ext>
            </a:extLst>
          </p:cNvPr>
          <p:cNvPicPr>
            <a:picLocks noChangeAspect="1"/>
          </p:cNvPicPr>
          <p:nvPr/>
        </p:nvPicPr>
        <p:blipFill rotWithShape="1">
          <a:blip r:embed="rId2"/>
          <a:srcRect l="34006" r="635" b="1"/>
          <a:stretch/>
        </p:blipFill>
        <p:spPr>
          <a:xfrm>
            <a:off x="5878849" y="10"/>
            <a:ext cx="6313150" cy="6857987"/>
          </a:xfrm>
          <a:custGeom>
            <a:avLst/>
            <a:gdLst/>
            <a:ahLst/>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pic>
        <p:nvPicPr>
          <p:cNvPr id="6" name="Picture 5">
            <a:extLst>
              <a:ext uri="{FF2B5EF4-FFF2-40B4-BE49-F238E27FC236}">
                <a16:creationId xmlns:a16="http://schemas.microsoft.com/office/drawing/2014/main" id="{DE5E51D3-D181-6B4D-BA85-88FD273BAAA1}"/>
              </a:ext>
            </a:extLst>
          </p:cNvPr>
          <p:cNvPicPr>
            <a:picLocks noChangeAspect="1"/>
          </p:cNvPicPr>
          <p:nvPr/>
        </p:nvPicPr>
        <p:blipFill>
          <a:blip r:embed="rId3"/>
          <a:stretch>
            <a:fillRect/>
          </a:stretch>
        </p:blipFill>
        <p:spPr>
          <a:xfrm>
            <a:off x="0" y="6420440"/>
            <a:ext cx="12192000" cy="437560"/>
          </a:xfrm>
          <a:prstGeom prst="rect">
            <a:avLst/>
          </a:prstGeom>
        </p:spPr>
      </p:pic>
    </p:spTree>
    <p:extLst>
      <p:ext uri="{BB962C8B-B14F-4D97-AF65-F5344CB8AC3E}">
        <p14:creationId xmlns:p14="http://schemas.microsoft.com/office/powerpoint/2010/main" val="8083635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E35FB4-0C4E-F945-8258-A950D85D23B0}"/>
              </a:ext>
            </a:extLst>
          </p:cNvPr>
          <p:cNvSpPr>
            <a:spLocks noGrp="1"/>
          </p:cNvSpPr>
          <p:nvPr>
            <p:ph type="title"/>
          </p:nvPr>
        </p:nvSpPr>
        <p:spPr>
          <a:xfrm>
            <a:off x="761397" y="2037016"/>
            <a:ext cx="4656978" cy="1370852"/>
          </a:xfrm>
        </p:spPr>
        <p:txBody>
          <a:bodyPr anchor="b">
            <a:normAutofit fontScale="90000"/>
          </a:bodyPr>
          <a:lstStyle/>
          <a:p>
            <a:pPr algn="ctr"/>
            <a:r>
              <a:rPr lang="en-US" dirty="0">
                <a:solidFill>
                  <a:schemeClr val="accent1">
                    <a:lumMod val="50000"/>
                  </a:schemeClr>
                </a:solidFill>
                <a:latin typeface="Baskerville" panose="02020502070401020303" pitchFamily="18" charset="0"/>
                <a:ea typeface="Baskerville" panose="02020502070401020303" pitchFamily="18" charset="0"/>
              </a:rPr>
              <a:t>PROPRIETARY BLENDS LEGEND</a:t>
            </a:r>
          </a:p>
        </p:txBody>
      </p:sp>
      <p:pic>
        <p:nvPicPr>
          <p:cNvPr id="13" name="Content Placeholder 10" descr="Logo&#10;&#10;Description automatically generated">
            <a:extLst>
              <a:ext uri="{FF2B5EF4-FFF2-40B4-BE49-F238E27FC236}">
                <a16:creationId xmlns:a16="http://schemas.microsoft.com/office/drawing/2014/main" id="{8E0DCD34-C50C-EC43-96C6-A93B51E4CE6B}"/>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1842052" y="3450133"/>
            <a:ext cx="2128424" cy="1851703"/>
          </a:xfrm>
          <a:prstGeom prst="rect">
            <a:avLst/>
          </a:prstGeom>
        </p:spPr>
      </p:pic>
      <p:sp>
        <p:nvSpPr>
          <p:cNvPr id="5" name="TextBox 4">
            <a:extLst>
              <a:ext uri="{FF2B5EF4-FFF2-40B4-BE49-F238E27FC236}">
                <a16:creationId xmlns:a16="http://schemas.microsoft.com/office/drawing/2014/main" id="{173FDA20-30A5-1946-BD9E-4BB67417F7EF}"/>
              </a:ext>
            </a:extLst>
          </p:cNvPr>
          <p:cNvSpPr txBox="1"/>
          <p:nvPr/>
        </p:nvSpPr>
        <p:spPr>
          <a:xfrm>
            <a:off x="5951535" y="619902"/>
            <a:ext cx="5576081" cy="5170646"/>
          </a:xfrm>
          <a:prstGeom prst="rect">
            <a:avLst/>
          </a:prstGeom>
          <a:noFill/>
        </p:spPr>
        <p:txBody>
          <a:bodyPr wrap="square" rtlCol="0">
            <a:spAutoFit/>
          </a:bodyPr>
          <a:lstStyle/>
          <a:p>
            <a:endParaRPr lang="en-US" dirty="0"/>
          </a:p>
          <a:p>
            <a:r>
              <a:rPr lang="en-US" sz="2800" b="1" dirty="0">
                <a:solidFill>
                  <a:schemeClr val="accent1">
                    <a:lumMod val="50000"/>
                  </a:schemeClr>
                </a:solidFill>
                <a:latin typeface="Baskerville" panose="02020502070401020303" pitchFamily="18" charset="0"/>
                <a:ea typeface="Baskerville" panose="02020502070401020303" pitchFamily="18" charset="0"/>
                <a:cs typeface="Calibri" panose="020F0502020204030204" pitchFamily="34" charset="0"/>
              </a:rPr>
              <a:t>Proprietary blend I: </a:t>
            </a:r>
            <a:r>
              <a:rPr lang="en-US" sz="2800" dirty="0">
                <a:latin typeface="Baskerville" panose="02020502070401020303" pitchFamily="18" charset="0"/>
                <a:ea typeface="Baskerville" panose="02020502070401020303" pitchFamily="18" charset="0"/>
                <a:cs typeface="Calibri" panose="020F0502020204030204" pitchFamily="34" charset="0"/>
              </a:rPr>
              <a:t>Silica, Vitamin C, and Trace Minerals </a:t>
            </a:r>
          </a:p>
          <a:p>
            <a:endParaRPr lang="en-US" sz="1600" dirty="0">
              <a:latin typeface="Baskerville" panose="02020502070401020303" pitchFamily="18" charset="0"/>
              <a:ea typeface="Baskerville" panose="02020502070401020303" pitchFamily="18" charset="0"/>
              <a:cs typeface="Calibri" panose="020F0502020204030204" pitchFamily="34" charset="0"/>
            </a:endParaRPr>
          </a:p>
          <a:p>
            <a:r>
              <a:rPr lang="en-US" sz="2800" b="1" dirty="0">
                <a:solidFill>
                  <a:schemeClr val="accent1">
                    <a:lumMod val="50000"/>
                  </a:schemeClr>
                </a:solidFill>
                <a:latin typeface="Baskerville" panose="02020502070401020303" pitchFamily="18" charset="0"/>
                <a:ea typeface="Baskerville" panose="02020502070401020303" pitchFamily="18" charset="0"/>
                <a:cs typeface="Calibri" panose="020F0502020204030204" pitchFamily="34" charset="0"/>
              </a:rPr>
              <a:t>Proprietary blend II: </a:t>
            </a:r>
            <a:r>
              <a:rPr lang="en-US" sz="2800" dirty="0">
                <a:latin typeface="Baskerville" panose="02020502070401020303" pitchFamily="18" charset="0"/>
                <a:ea typeface="Baskerville" panose="02020502070401020303" pitchFamily="18" charset="0"/>
                <a:cs typeface="Calibri" panose="020F0502020204030204" pitchFamily="34" charset="0"/>
              </a:rPr>
              <a:t>N-acetyl L-tyrosine, Anhydrous Caffeine, L-theanine, Velvet Bean Seed, Pine Bark, Curcumin, and Vitamin D</a:t>
            </a:r>
          </a:p>
          <a:p>
            <a:endParaRPr lang="en-US" sz="1600" dirty="0">
              <a:latin typeface="Baskerville" panose="02020502070401020303" pitchFamily="18" charset="0"/>
              <a:ea typeface="Baskerville" panose="02020502070401020303" pitchFamily="18" charset="0"/>
              <a:cs typeface="Calibri" panose="020F0502020204030204" pitchFamily="34" charset="0"/>
            </a:endParaRPr>
          </a:p>
          <a:p>
            <a:r>
              <a:rPr lang="en-US" sz="2800" b="1" dirty="0">
                <a:solidFill>
                  <a:schemeClr val="accent1">
                    <a:lumMod val="50000"/>
                  </a:schemeClr>
                </a:solidFill>
                <a:latin typeface="Baskerville" panose="02020502070401020303" pitchFamily="18" charset="0"/>
                <a:ea typeface="Baskerville" panose="02020502070401020303" pitchFamily="18" charset="0"/>
                <a:cs typeface="Calibri" panose="020F0502020204030204" pitchFamily="34" charset="0"/>
              </a:rPr>
              <a:t>Proprietary blend III: </a:t>
            </a:r>
            <a:r>
              <a:rPr lang="en-US" sz="2800" dirty="0">
                <a:latin typeface="Baskerville" panose="02020502070401020303" pitchFamily="18" charset="0"/>
                <a:ea typeface="Baskerville" panose="02020502070401020303" pitchFamily="18" charset="0"/>
                <a:cs typeface="Calibri" panose="020F0502020204030204" pitchFamily="34" charset="0"/>
              </a:rPr>
              <a:t>Black seed oil, Resveratrol, turmeric, Raspberry Ketones, Apple Cider Vinegar, Aloe Vera, and D-Ribose</a:t>
            </a:r>
          </a:p>
        </p:txBody>
      </p:sp>
      <p:pic>
        <p:nvPicPr>
          <p:cNvPr id="4" name="Picture 3">
            <a:extLst>
              <a:ext uri="{FF2B5EF4-FFF2-40B4-BE49-F238E27FC236}">
                <a16:creationId xmlns:a16="http://schemas.microsoft.com/office/drawing/2014/main" id="{6D3222AA-4193-D541-A5E1-4C769F209D7F}"/>
              </a:ext>
            </a:extLst>
          </p:cNvPr>
          <p:cNvPicPr>
            <a:picLocks noChangeAspect="1"/>
          </p:cNvPicPr>
          <p:nvPr/>
        </p:nvPicPr>
        <p:blipFill>
          <a:blip r:embed="rId5"/>
          <a:stretch>
            <a:fillRect/>
          </a:stretch>
        </p:blipFill>
        <p:spPr>
          <a:xfrm>
            <a:off x="0" y="6420440"/>
            <a:ext cx="12192000" cy="437560"/>
          </a:xfrm>
          <a:prstGeom prst="rect">
            <a:avLst/>
          </a:prstGeom>
        </p:spPr>
      </p:pic>
    </p:spTree>
    <p:extLst>
      <p:ext uri="{BB962C8B-B14F-4D97-AF65-F5344CB8AC3E}">
        <p14:creationId xmlns:p14="http://schemas.microsoft.com/office/powerpoint/2010/main" val="33074555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 name="Rectangle 16"/>
          <p:cNvSpPr/>
          <p:nvPr/>
        </p:nvSpPr>
        <p:spPr>
          <a:xfrm>
            <a:off x="0" y="0"/>
            <a:ext cx="12192000" cy="6858000"/>
          </a:xfrm>
          <a:prstGeom prst="rect">
            <a:avLst/>
          </a:prstGeom>
          <a:solidFill>
            <a:srgbClr val="FFFFFF"/>
          </a:solidFill>
          <a:ln w="12700">
            <a:miter lim="400000"/>
          </a:ln>
        </p:spPr>
        <p:txBody>
          <a:bodyPr lIns="45719" rIns="45719" anchor="ctr"/>
          <a:lstStyle/>
          <a:p>
            <a:pPr algn="ctr">
              <a:defRPr>
                <a:solidFill>
                  <a:srgbClr val="FFFFFF"/>
                </a:solidFill>
              </a:defRPr>
            </a:pPr>
            <a:endParaRPr/>
          </a:p>
        </p:txBody>
      </p:sp>
      <p:sp>
        <p:nvSpPr>
          <p:cNvPr id="213" name="Title 1"/>
          <p:cNvSpPr txBox="1">
            <a:spLocks noGrp="1"/>
          </p:cNvSpPr>
          <p:nvPr>
            <p:ph type="title"/>
          </p:nvPr>
        </p:nvSpPr>
        <p:spPr>
          <a:xfrm>
            <a:off x="199988" y="2324978"/>
            <a:ext cx="4472352" cy="1384300"/>
          </a:xfrm>
          <a:prstGeom prst="rect">
            <a:avLst/>
          </a:prstGeom>
        </p:spPr>
        <p:txBody>
          <a:bodyPr anchor="b"/>
          <a:lstStyle/>
          <a:p>
            <a:pPr algn="ctr">
              <a:defRPr>
                <a:solidFill>
                  <a:srgbClr val="203864"/>
                </a:solidFill>
                <a:latin typeface="Baskerville"/>
                <a:ea typeface="Baskerville"/>
                <a:cs typeface="Baskerville"/>
                <a:sym typeface="Baskerville"/>
              </a:defRPr>
            </a:pPr>
            <a:r>
              <a:t>ISNS </a:t>
            </a:r>
            <a:br/>
            <a:r>
              <a:t>CASE STUDY I</a:t>
            </a:r>
          </a:p>
        </p:txBody>
      </p:sp>
      <p:sp>
        <p:nvSpPr>
          <p:cNvPr id="214" name="Content Placeholder 2"/>
          <p:cNvSpPr txBox="1">
            <a:spLocks noGrp="1"/>
          </p:cNvSpPr>
          <p:nvPr>
            <p:ph type="body" sz="half" idx="1"/>
          </p:nvPr>
        </p:nvSpPr>
        <p:spPr>
          <a:xfrm>
            <a:off x="5681724" y="525258"/>
            <a:ext cx="5893642" cy="6085631"/>
          </a:xfrm>
          <a:prstGeom prst="rect">
            <a:avLst/>
          </a:prstGeom>
        </p:spPr>
        <p:txBody>
          <a:bodyPr>
            <a:noAutofit/>
          </a:bodyPr>
          <a:lstStyle/>
          <a:p>
            <a:pPr marL="0" indent="0" defTabSz="713231">
              <a:spcBef>
                <a:spcPts val="700"/>
              </a:spcBef>
              <a:buSzTx/>
              <a:buNone/>
              <a:defRPr sz="1403" b="1">
                <a:solidFill>
                  <a:srgbClr val="203864"/>
                </a:solidFill>
                <a:latin typeface="Baskerville"/>
                <a:ea typeface="Baskerville"/>
                <a:cs typeface="Baskerville"/>
                <a:sym typeface="Baskerville"/>
              </a:defRPr>
            </a:pPr>
            <a:r>
              <a:rPr sz="1500" dirty="0"/>
              <a:t>Patient: </a:t>
            </a:r>
            <a:r>
              <a:rPr sz="1500" b="0" dirty="0">
                <a:solidFill>
                  <a:srgbClr val="000000"/>
                </a:solidFill>
              </a:rPr>
              <a:t>Female</a:t>
            </a:r>
          </a:p>
          <a:p>
            <a:pPr marL="0" indent="0" defTabSz="713231">
              <a:spcBef>
                <a:spcPts val="700"/>
              </a:spcBef>
              <a:buSzTx/>
              <a:buNone/>
              <a:defRPr sz="1403" b="1">
                <a:solidFill>
                  <a:srgbClr val="203864"/>
                </a:solidFill>
                <a:latin typeface="Baskerville"/>
                <a:ea typeface="Baskerville"/>
                <a:cs typeface="Baskerville"/>
                <a:sym typeface="Baskerville"/>
              </a:defRPr>
            </a:pPr>
            <a:r>
              <a:rPr sz="1500" dirty="0"/>
              <a:t>Age</a:t>
            </a:r>
            <a:r>
              <a:rPr sz="1500" b="0" dirty="0">
                <a:solidFill>
                  <a:srgbClr val="000000"/>
                </a:solidFill>
              </a:rPr>
              <a:t>: 7-year-old</a:t>
            </a:r>
          </a:p>
          <a:p>
            <a:pPr marL="0" indent="0" defTabSz="713231">
              <a:spcBef>
                <a:spcPts val="700"/>
              </a:spcBef>
              <a:buSzTx/>
              <a:buNone/>
              <a:defRPr sz="1403" b="1">
                <a:solidFill>
                  <a:srgbClr val="203864"/>
                </a:solidFill>
                <a:latin typeface="Baskerville"/>
                <a:ea typeface="Baskerville"/>
                <a:cs typeface="Baskerville"/>
                <a:sym typeface="Baskerville"/>
              </a:defRPr>
            </a:pPr>
            <a:r>
              <a:rPr sz="1500" dirty="0"/>
              <a:t>History: </a:t>
            </a:r>
            <a:r>
              <a:rPr sz="1500" b="0" dirty="0">
                <a:solidFill>
                  <a:srgbClr val="000000"/>
                </a:solidFill>
              </a:rPr>
              <a:t>A 7-year-old female with asthma on regular Ventolin and </a:t>
            </a:r>
            <a:r>
              <a:rPr sz="1500" b="0" dirty="0" err="1">
                <a:solidFill>
                  <a:srgbClr val="000000"/>
                </a:solidFill>
              </a:rPr>
              <a:t>Flixotide</a:t>
            </a:r>
            <a:r>
              <a:rPr sz="1500" b="0" dirty="0">
                <a:solidFill>
                  <a:srgbClr val="000000"/>
                </a:solidFill>
              </a:rPr>
              <a:t> 125  mcg treatment experienced worsening of her condition. </a:t>
            </a:r>
          </a:p>
          <a:p>
            <a:pPr marL="0" indent="0" defTabSz="713231">
              <a:spcBef>
                <a:spcPts val="700"/>
              </a:spcBef>
              <a:buSzTx/>
              <a:buNone/>
              <a:defRPr sz="1403" b="1">
                <a:solidFill>
                  <a:srgbClr val="203864"/>
                </a:solidFill>
                <a:latin typeface="Baskerville"/>
                <a:ea typeface="Baskerville"/>
                <a:cs typeface="Baskerville"/>
                <a:sym typeface="Baskerville"/>
              </a:defRPr>
            </a:pPr>
            <a:r>
              <a:rPr sz="1500" dirty="0"/>
              <a:t>Treatment/ Method: </a:t>
            </a:r>
            <a:r>
              <a:rPr sz="1500" b="0" dirty="0">
                <a:solidFill>
                  <a:srgbClr val="000000"/>
                </a:solidFill>
              </a:rPr>
              <a:t>She went through an integrative medicine protocol for gut health which included Silica in Proprietary formula starting 2 drops  in the morning and 2 at night. Increasing the dose for 1 drop weekly.  After 2 weeks she started having episodes of mucus discharge from her nose during the day and some mucus in her stools, otherwise of normal consistency. After the increase of the dose to 3 drops, twice daily, she started experiencing severe mucus expectoration, especially during the night. Those episodes lasted a week, but during this phase she reported her breathing was easier and she was actually feeling relief after the episodes of cough.   </a:t>
            </a:r>
          </a:p>
          <a:p>
            <a:pPr marL="0" indent="0" defTabSz="713231">
              <a:spcBef>
                <a:spcPts val="700"/>
              </a:spcBef>
              <a:buSzTx/>
              <a:buNone/>
              <a:defRPr sz="1403" b="1">
                <a:solidFill>
                  <a:srgbClr val="203864"/>
                </a:solidFill>
                <a:latin typeface="Baskerville"/>
                <a:ea typeface="Baskerville"/>
                <a:cs typeface="Baskerville"/>
                <a:sym typeface="Baskerville"/>
              </a:defRPr>
            </a:pPr>
            <a:r>
              <a:rPr sz="1500" dirty="0"/>
              <a:t>Results: </a:t>
            </a:r>
            <a:r>
              <a:rPr sz="1500" b="0" dirty="0">
                <a:solidFill>
                  <a:srgbClr val="000000"/>
                </a:solidFill>
              </a:rPr>
              <a:t>The parents were advised to stay on the dose she was on or lower if the coughs would get worse during the night, because of the importance of a good quality sleep. She remained on 3 drops BID and her stools got normal un the matter of two days. After the stools </a:t>
            </a:r>
            <a:r>
              <a:rPr sz="1500" b="0" dirty="0" err="1">
                <a:solidFill>
                  <a:srgbClr val="000000"/>
                </a:solidFill>
              </a:rPr>
              <a:t>normalised</a:t>
            </a:r>
            <a:r>
              <a:rPr sz="1500" b="0" dirty="0">
                <a:solidFill>
                  <a:srgbClr val="000000"/>
                </a:solidFill>
              </a:rPr>
              <a:t>, the cough episodes during the night stopped completely. She started sleeping better they reported no wheezing., even during the day. In the course of next 2 months, she started sleeping even better, her overall performance increased, she didn’t need to use any Ventolin; in addition, her pulmonologist lowered the dose </a:t>
            </a:r>
            <a:r>
              <a:rPr lang="nb-NO" sz="1500" b="0" dirty="0">
                <a:solidFill>
                  <a:srgbClr val="000000"/>
                </a:solidFill>
              </a:rPr>
              <a:t>t</a:t>
            </a:r>
            <a:r>
              <a:rPr sz="1500" b="0" dirty="0">
                <a:solidFill>
                  <a:srgbClr val="000000"/>
                </a:solidFill>
              </a:rPr>
              <a:t>o </a:t>
            </a:r>
            <a:r>
              <a:rPr lang="en-GB" sz="1500" b="0" dirty="0" err="1">
                <a:solidFill>
                  <a:srgbClr val="000000"/>
                </a:solidFill>
              </a:rPr>
              <a:t>inhalatory</a:t>
            </a:r>
            <a:r>
              <a:rPr sz="1500" b="0" dirty="0">
                <a:solidFill>
                  <a:srgbClr val="000000"/>
                </a:solidFill>
              </a:rPr>
              <a:t> corticosteroids to minimum and in 6-months from the start of the treatment she came off </a:t>
            </a:r>
            <a:r>
              <a:rPr sz="1500" b="0" dirty="0" err="1">
                <a:solidFill>
                  <a:srgbClr val="000000"/>
                </a:solidFill>
              </a:rPr>
              <a:t>Flixotide</a:t>
            </a:r>
            <a:r>
              <a:rPr sz="1500" b="0" dirty="0">
                <a:solidFill>
                  <a:srgbClr val="000000"/>
                </a:solidFill>
              </a:rPr>
              <a:t> completely.</a:t>
            </a:r>
          </a:p>
        </p:txBody>
      </p:sp>
      <p:sp>
        <p:nvSpPr>
          <p:cNvPr id="215" name="Rectangle 18"/>
          <p:cNvSpPr/>
          <p:nvPr/>
        </p:nvSpPr>
        <p:spPr>
          <a:xfrm rot="10800000" flipH="1">
            <a:off x="0" y="6400798"/>
            <a:ext cx="12192000" cy="456774"/>
          </a:xfrm>
          <a:prstGeom prst="rect">
            <a:avLst/>
          </a:prstGeom>
          <a:gradFill>
            <a:gsLst>
              <a:gs pos="0">
                <a:schemeClr val="accent1"/>
              </a:gs>
              <a:gs pos="78000">
                <a:srgbClr val="000000"/>
              </a:gs>
            </a:gsLst>
            <a:lin ang="2400000"/>
          </a:gradFill>
          <a:ln w="12700">
            <a:miter lim="400000"/>
          </a:ln>
        </p:spPr>
        <p:txBody>
          <a:bodyPr lIns="45719" rIns="45719" anchor="ctr"/>
          <a:lstStyle/>
          <a:p>
            <a:pPr algn="ctr">
              <a:defRPr>
                <a:solidFill>
                  <a:srgbClr val="FFFFFF"/>
                </a:solidFill>
              </a:defRPr>
            </a:pPr>
            <a:endParaRPr/>
          </a:p>
        </p:txBody>
      </p:sp>
      <p:sp>
        <p:nvSpPr>
          <p:cNvPr id="216" name="Rectangle 20"/>
          <p:cNvSpPr/>
          <p:nvPr/>
        </p:nvSpPr>
        <p:spPr>
          <a:xfrm flipH="1">
            <a:off x="4038600" y="6400798"/>
            <a:ext cx="8153398" cy="456773"/>
          </a:xfrm>
          <a:prstGeom prst="rect">
            <a:avLst/>
          </a:prstGeom>
          <a:gradFill>
            <a:gsLst>
              <a:gs pos="0">
                <a:srgbClr val="000000">
                  <a:alpha val="63000"/>
                </a:srgbClr>
              </a:gs>
              <a:gs pos="100000">
                <a:srgbClr val="2F5597"/>
              </a:gs>
            </a:gsLst>
            <a:lin ang="13800000"/>
          </a:gradFill>
          <a:ln w="12700">
            <a:miter lim="400000"/>
          </a:ln>
        </p:spPr>
        <p:txBody>
          <a:bodyPr lIns="45719" rIns="45719" anchor="ctr"/>
          <a:lstStyle/>
          <a:p>
            <a:pPr algn="ctr">
              <a:defRPr>
                <a:solidFill>
                  <a:srgbClr val="FFFFFF"/>
                </a:solidFill>
              </a:defRPr>
            </a:pPr>
            <a:endParaRPr/>
          </a:p>
        </p:txBody>
      </p:sp>
      <p:sp>
        <p:nvSpPr>
          <p:cNvPr id="217" name="TextBox 15"/>
          <p:cNvSpPr txBox="1"/>
          <p:nvPr/>
        </p:nvSpPr>
        <p:spPr>
          <a:xfrm>
            <a:off x="0" y="6444519"/>
            <a:ext cx="12192000" cy="3327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defRPr sz="1600" b="1">
                <a:solidFill>
                  <a:srgbClr val="E2D5A7"/>
                </a:solidFill>
              </a:defRPr>
            </a:lvl1pPr>
          </a:lstStyle>
          <a:p>
            <a:r>
              <a:t>International Science and Nutrition Society – CURARE CAUSAM – ISNS 2021  </a:t>
            </a:r>
          </a:p>
        </p:txBody>
      </p:sp>
      <p:pic>
        <p:nvPicPr>
          <p:cNvPr id="218" name="Content Placeholder 10" descr="Content Placeholder 10"/>
          <p:cNvPicPr>
            <a:picLocks noChangeAspect="1"/>
          </p:cNvPicPr>
          <p:nvPr/>
        </p:nvPicPr>
        <p:blipFill>
          <a:blip r:embed="rId2"/>
          <a:stretch>
            <a:fillRect/>
          </a:stretch>
        </p:blipFill>
        <p:spPr>
          <a:xfrm>
            <a:off x="1308872" y="3952630"/>
            <a:ext cx="2254585" cy="1961462"/>
          </a:xfrm>
          <a:prstGeom prst="rect">
            <a:avLst/>
          </a:prstGeom>
          <a:ln w="12700">
            <a:miter lim="400000"/>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E35FB4-0C4E-F945-8258-A950D85D23B0}"/>
              </a:ext>
            </a:extLst>
          </p:cNvPr>
          <p:cNvSpPr>
            <a:spLocks noGrp="1"/>
          </p:cNvSpPr>
          <p:nvPr>
            <p:ph type="title"/>
          </p:nvPr>
        </p:nvSpPr>
        <p:spPr>
          <a:xfrm>
            <a:off x="-304801" y="1692277"/>
            <a:ext cx="12801600" cy="1600200"/>
          </a:xfrm>
        </p:spPr>
        <p:txBody>
          <a:bodyPr anchor="b">
            <a:normAutofit fontScale="90000"/>
          </a:bodyPr>
          <a:lstStyle/>
          <a:p>
            <a:pPr algn="ctr"/>
            <a:r>
              <a:rPr lang="en-US" sz="5300" dirty="0">
                <a:solidFill>
                  <a:schemeClr val="accent1">
                    <a:lumMod val="50000"/>
                  </a:schemeClr>
                </a:solidFill>
                <a:latin typeface="Baskerville" panose="02020502070401020303" pitchFamily="18" charset="0"/>
                <a:ea typeface="Baskerville" panose="02020502070401020303" pitchFamily="18" charset="0"/>
              </a:rPr>
              <a:t>PROPRIETARY BLEND I</a:t>
            </a:r>
            <a:br>
              <a:rPr lang="en-US" sz="5400" dirty="0">
                <a:solidFill>
                  <a:schemeClr val="accent1">
                    <a:lumMod val="50000"/>
                  </a:schemeClr>
                </a:solidFill>
                <a:latin typeface="Baskerville" panose="02020502070401020303" pitchFamily="18" charset="0"/>
                <a:ea typeface="Baskerville" panose="02020502070401020303" pitchFamily="18" charset="0"/>
              </a:rPr>
            </a:br>
            <a:br>
              <a:rPr lang="en-US" sz="5400" dirty="0">
                <a:solidFill>
                  <a:schemeClr val="accent1">
                    <a:lumMod val="50000"/>
                  </a:schemeClr>
                </a:solidFill>
                <a:latin typeface="Baskerville" panose="02020502070401020303" pitchFamily="18" charset="0"/>
                <a:ea typeface="Baskerville" panose="02020502070401020303" pitchFamily="18" charset="0"/>
              </a:rPr>
            </a:br>
            <a:r>
              <a:rPr lang="en-US" sz="3600" dirty="0">
                <a:solidFill>
                  <a:schemeClr val="accent1">
                    <a:lumMod val="50000"/>
                  </a:schemeClr>
                </a:solidFill>
                <a:latin typeface="Baskerville" panose="02020502070401020303" pitchFamily="18" charset="0"/>
                <a:ea typeface="Baskerville" panose="02020502070401020303" pitchFamily="18" charset="0"/>
              </a:rPr>
              <a:t>SILICA/ZEOLITES, VITAMIN C , AND TRACE MINERALS </a:t>
            </a:r>
          </a:p>
        </p:txBody>
      </p:sp>
      <p:pic>
        <p:nvPicPr>
          <p:cNvPr id="13" name="Content Placeholder 10" descr="Logo&#10;&#10;Description automatically generated">
            <a:extLst>
              <a:ext uri="{FF2B5EF4-FFF2-40B4-BE49-F238E27FC236}">
                <a16:creationId xmlns:a16="http://schemas.microsoft.com/office/drawing/2014/main" id="{8E0DCD34-C50C-EC43-96C6-A93B51E4CE6B}"/>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4375901" y="3292477"/>
            <a:ext cx="3154834" cy="2744668"/>
          </a:xfrm>
          <a:prstGeom prst="rect">
            <a:avLst/>
          </a:prstGeom>
        </p:spPr>
      </p:pic>
      <p:pic>
        <p:nvPicPr>
          <p:cNvPr id="5" name="Picture 4">
            <a:extLst>
              <a:ext uri="{FF2B5EF4-FFF2-40B4-BE49-F238E27FC236}">
                <a16:creationId xmlns:a16="http://schemas.microsoft.com/office/drawing/2014/main" id="{3C1B1B80-0B5D-3542-9EBC-F654E67435E3}"/>
              </a:ext>
            </a:extLst>
          </p:cNvPr>
          <p:cNvPicPr>
            <a:picLocks noChangeAspect="1"/>
          </p:cNvPicPr>
          <p:nvPr/>
        </p:nvPicPr>
        <p:blipFill>
          <a:blip r:embed="rId5"/>
          <a:stretch>
            <a:fillRect/>
          </a:stretch>
        </p:blipFill>
        <p:spPr>
          <a:xfrm>
            <a:off x="0" y="6420440"/>
            <a:ext cx="12192000" cy="437560"/>
          </a:xfrm>
          <a:prstGeom prst="rect">
            <a:avLst/>
          </a:prstGeom>
        </p:spPr>
      </p:pic>
    </p:spTree>
    <p:extLst>
      <p:ext uri="{BB962C8B-B14F-4D97-AF65-F5344CB8AC3E}">
        <p14:creationId xmlns:p14="http://schemas.microsoft.com/office/powerpoint/2010/main" val="11164653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4" name="Rectangle 43">
            <a:extLst>
              <a:ext uri="{FF2B5EF4-FFF2-40B4-BE49-F238E27FC236}">
                <a16:creationId xmlns:a16="http://schemas.microsoft.com/office/drawing/2014/main" id="{91F32EBA-ED97-466E-8CFA-8382584155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BFCBF96-53CD-A949-B514-418410606AB0}"/>
              </a:ext>
            </a:extLst>
          </p:cNvPr>
          <p:cNvSpPr>
            <a:spLocks noGrp="1"/>
          </p:cNvSpPr>
          <p:nvPr>
            <p:ph type="title"/>
          </p:nvPr>
        </p:nvSpPr>
        <p:spPr>
          <a:xfrm>
            <a:off x="0" y="267987"/>
            <a:ext cx="6184806" cy="1167057"/>
          </a:xfrm>
        </p:spPr>
        <p:txBody>
          <a:bodyPr vert="horz" lIns="91440" tIns="45720" rIns="91440" bIns="45720" rtlCol="0">
            <a:normAutofit/>
          </a:bodyPr>
          <a:lstStyle/>
          <a:p>
            <a:pPr algn="ctr"/>
            <a:r>
              <a:rPr lang="en-US" sz="4000" dirty="0">
                <a:latin typeface="Baskerville" panose="02020502070401020303" pitchFamily="18" charset="0"/>
                <a:ea typeface="Baskerville" panose="02020502070401020303" pitchFamily="18" charset="0"/>
              </a:rPr>
              <a:t>VITAMIN C &amp; ASTHMA </a:t>
            </a:r>
            <a:endParaRPr lang="en-US" sz="4000" b="1" dirty="0"/>
          </a:p>
        </p:txBody>
      </p:sp>
      <p:sp>
        <p:nvSpPr>
          <p:cNvPr id="41" name="Content Placeholder 40">
            <a:extLst>
              <a:ext uri="{FF2B5EF4-FFF2-40B4-BE49-F238E27FC236}">
                <a16:creationId xmlns:a16="http://schemas.microsoft.com/office/drawing/2014/main" id="{85B56A43-FC8A-45A0-AA20-CFFF6C23C9EE}"/>
              </a:ext>
            </a:extLst>
          </p:cNvPr>
          <p:cNvSpPr>
            <a:spLocks noGrp="1"/>
          </p:cNvSpPr>
          <p:nvPr>
            <p:ph idx="1"/>
          </p:nvPr>
        </p:nvSpPr>
        <p:spPr>
          <a:xfrm>
            <a:off x="496824" y="1492348"/>
            <a:ext cx="4760975" cy="5059928"/>
          </a:xfrm>
        </p:spPr>
        <p:txBody>
          <a:bodyPr>
            <a:normAutofit/>
          </a:bodyPr>
          <a:lstStyle/>
          <a:p>
            <a:pPr marL="0" indent="0">
              <a:buNone/>
            </a:pPr>
            <a:r>
              <a:rPr lang="en-US" sz="2400" dirty="0">
                <a:latin typeface="Baskerville" panose="02020502070401020303" pitchFamily="18" charset="0"/>
                <a:ea typeface="Baskerville" panose="02020502070401020303" pitchFamily="18" charset="0"/>
              </a:rPr>
              <a:t>Vitamin C possesses powerful anti-inflammatory properties that may benefit people with asthma. </a:t>
            </a:r>
          </a:p>
          <a:p>
            <a:pPr>
              <a:buFont typeface="Courier New" panose="02070309020205020404" pitchFamily="49" charset="0"/>
              <a:buChar char="o"/>
            </a:pPr>
            <a:r>
              <a:rPr lang="en-US" sz="2400" dirty="0">
                <a:latin typeface="Baskerville" panose="02020502070401020303" pitchFamily="18" charset="0"/>
                <a:ea typeface="Baskerville" panose="02020502070401020303" pitchFamily="18" charset="0"/>
              </a:rPr>
              <a:t>Vitamin C may reduce the oxidative stress placed on airway tissues, reducing hypersensitivity</a:t>
            </a:r>
          </a:p>
          <a:p>
            <a:pPr>
              <a:buFont typeface="Courier New" panose="02070309020205020404" pitchFamily="49" charset="0"/>
              <a:buChar char="o"/>
            </a:pPr>
            <a:r>
              <a:rPr lang="en-US" sz="2400" dirty="0">
                <a:latin typeface="Baskerville" panose="02020502070401020303" pitchFamily="18" charset="0"/>
                <a:ea typeface="Baskerville" panose="02020502070401020303" pitchFamily="18" charset="0"/>
              </a:rPr>
              <a:t>It may reduce bronchoconstriction (narrowing of airways) after extreme exertion</a:t>
            </a:r>
          </a:p>
          <a:p>
            <a:pPr>
              <a:buFont typeface="Courier New" panose="02070309020205020404" pitchFamily="49" charset="0"/>
              <a:buChar char="o"/>
            </a:pPr>
            <a:r>
              <a:rPr lang="en-US" sz="2400" dirty="0">
                <a:latin typeface="Baskerville" panose="02020502070401020303" pitchFamily="18" charset="0"/>
                <a:ea typeface="Baskerville" panose="02020502070401020303" pitchFamily="18" charset="0"/>
              </a:rPr>
              <a:t>Vitamin C may reduce risk of viral respiratory infections in people at high risk of asthma attacks</a:t>
            </a:r>
          </a:p>
          <a:p>
            <a:pPr>
              <a:buFont typeface="Courier New" panose="02070309020205020404" pitchFamily="49" charset="0"/>
              <a:buChar char="o"/>
            </a:pPr>
            <a:endParaRPr lang="en-US" sz="2400" dirty="0"/>
          </a:p>
        </p:txBody>
      </p:sp>
      <p:pic>
        <p:nvPicPr>
          <p:cNvPr id="4" name="Content Placeholder 3">
            <a:extLst>
              <a:ext uri="{FF2B5EF4-FFF2-40B4-BE49-F238E27FC236}">
                <a16:creationId xmlns:a16="http://schemas.microsoft.com/office/drawing/2014/main" id="{D407F177-BD56-BC4C-92DD-DE88AA541AD1}"/>
              </a:ext>
            </a:extLst>
          </p:cNvPr>
          <p:cNvPicPr>
            <a:picLocks noChangeAspect="1"/>
          </p:cNvPicPr>
          <p:nvPr/>
        </p:nvPicPr>
        <p:blipFill rotWithShape="1">
          <a:blip r:embed="rId2"/>
          <a:srcRect l="4514" r="15401"/>
          <a:stretch/>
        </p:blipFill>
        <p:spPr>
          <a:xfrm>
            <a:off x="5510369" y="851517"/>
            <a:ext cx="6184807" cy="5154967"/>
          </a:xfrm>
          <a:custGeom>
            <a:avLst/>
            <a:gdLst/>
            <a:ahLst/>
            <a:cxnLst/>
            <a:rect l="l" t="t" r="r" b="b"/>
            <a:pathLst>
              <a:path w="5846002" h="4872577">
                <a:moveTo>
                  <a:pt x="343285" y="2953992"/>
                </a:moveTo>
                <a:cubicBezTo>
                  <a:pt x="343285" y="2953992"/>
                  <a:pt x="343285" y="2953992"/>
                  <a:pt x="849063" y="2953992"/>
                </a:cubicBezTo>
                <a:cubicBezTo>
                  <a:pt x="880743" y="2953992"/>
                  <a:pt x="911330" y="2971406"/>
                  <a:pt x="926624" y="2999703"/>
                </a:cubicBezTo>
                <a:cubicBezTo>
                  <a:pt x="926624" y="2999703"/>
                  <a:pt x="926624" y="2999703"/>
                  <a:pt x="1180059" y="3436136"/>
                </a:cubicBezTo>
                <a:cubicBezTo>
                  <a:pt x="1196445" y="3463345"/>
                  <a:pt x="1196445" y="3498172"/>
                  <a:pt x="1180059" y="3525382"/>
                </a:cubicBezTo>
                <a:cubicBezTo>
                  <a:pt x="1180059" y="3525382"/>
                  <a:pt x="1180059" y="3525382"/>
                  <a:pt x="926624" y="3961814"/>
                </a:cubicBezTo>
                <a:cubicBezTo>
                  <a:pt x="911330" y="3990111"/>
                  <a:pt x="880743" y="4007525"/>
                  <a:pt x="849063" y="4007525"/>
                </a:cubicBezTo>
                <a:cubicBezTo>
                  <a:pt x="849063" y="4007525"/>
                  <a:pt x="849063" y="4007525"/>
                  <a:pt x="343285" y="4007525"/>
                </a:cubicBezTo>
                <a:cubicBezTo>
                  <a:pt x="310513" y="4007525"/>
                  <a:pt x="281019" y="3990111"/>
                  <a:pt x="264633" y="3961814"/>
                </a:cubicBezTo>
                <a:cubicBezTo>
                  <a:pt x="264633" y="3961814"/>
                  <a:pt x="264633" y="3961814"/>
                  <a:pt x="12290" y="3525382"/>
                </a:cubicBezTo>
                <a:cubicBezTo>
                  <a:pt x="-4096" y="3498172"/>
                  <a:pt x="-4096" y="3463345"/>
                  <a:pt x="12290" y="3436136"/>
                </a:cubicBezTo>
                <a:cubicBezTo>
                  <a:pt x="12290" y="3436136"/>
                  <a:pt x="12290" y="3436136"/>
                  <a:pt x="264633" y="2999703"/>
                </a:cubicBezTo>
                <a:cubicBezTo>
                  <a:pt x="281019" y="2971406"/>
                  <a:pt x="310513" y="2953992"/>
                  <a:pt x="343285" y="2953992"/>
                </a:cubicBezTo>
                <a:close/>
                <a:moveTo>
                  <a:pt x="2353334" y="538808"/>
                </a:moveTo>
                <a:cubicBezTo>
                  <a:pt x="2353334" y="538808"/>
                  <a:pt x="2353334" y="538808"/>
                  <a:pt x="2613403" y="538808"/>
                </a:cubicBezTo>
                <a:lnTo>
                  <a:pt x="2643742" y="538808"/>
                </a:lnTo>
                <a:lnTo>
                  <a:pt x="2672692" y="588661"/>
                </a:lnTo>
                <a:cubicBezTo>
                  <a:pt x="2713002" y="658078"/>
                  <a:pt x="2759909" y="738855"/>
                  <a:pt x="2814491" y="832849"/>
                </a:cubicBezTo>
                <a:cubicBezTo>
                  <a:pt x="2839586" y="874521"/>
                  <a:pt x="2839586" y="927860"/>
                  <a:pt x="2814491" y="969531"/>
                </a:cubicBezTo>
                <a:cubicBezTo>
                  <a:pt x="2814491" y="969531"/>
                  <a:pt x="2814491" y="969531"/>
                  <a:pt x="2426350" y="1637936"/>
                </a:cubicBezTo>
                <a:cubicBezTo>
                  <a:pt x="2402927" y="1681274"/>
                  <a:pt x="2356083" y="1707943"/>
                  <a:pt x="2307565" y="1707943"/>
                </a:cubicBezTo>
                <a:cubicBezTo>
                  <a:pt x="2307565" y="1707943"/>
                  <a:pt x="2307565" y="1707943"/>
                  <a:pt x="1532956" y="1707943"/>
                </a:cubicBezTo>
                <a:cubicBezTo>
                  <a:pt x="1520409" y="1707943"/>
                  <a:pt x="1508175" y="1706276"/>
                  <a:pt x="1496490" y="1703099"/>
                </a:cubicBezTo>
                <a:lnTo>
                  <a:pt x="1471408" y="1692583"/>
                </a:lnTo>
                <a:lnTo>
                  <a:pt x="1486736" y="1666073"/>
                </a:lnTo>
                <a:cubicBezTo>
                  <a:pt x="1625328" y="1426376"/>
                  <a:pt x="1802725" y="1119564"/>
                  <a:pt x="2029793" y="726844"/>
                </a:cubicBezTo>
                <a:cubicBezTo>
                  <a:pt x="2097197" y="610441"/>
                  <a:pt x="2218525" y="538808"/>
                  <a:pt x="2353334" y="538808"/>
                </a:cubicBezTo>
                <a:close/>
                <a:moveTo>
                  <a:pt x="1487085" y="0"/>
                </a:moveTo>
                <a:cubicBezTo>
                  <a:pt x="1487085" y="0"/>
                  <a:pt x="1487085" y="0"/>
                  <a:pt x="2360840" y="0"/>
                </a:cubicBezTo>
                <a:cubicBezTo>
                  <a:pt x="2415568" y="0"/>
                  <a:pt x="2468407" y="30084"/>
                  <a:pt x="2494828" y="78969"/>
                </a:cubicBezTo>
                <a:cubicBezTo>
                  <a:pt x="2494828" y="78969"/>
                  <a:pt x="2494828" y="78969"/>
                  <a:pt x="2729665" y="483373"/>
                </a:cubicBezTo>
                <a:lnTo>
                  <a:pt x="2756194" y="529058"/>
                </a:lnTo>
                <a:lnTo>
                  <a:pt x="2735320" y="529058"/>
                </a:lnTo>
                <a:lnTo>
                  <a:pt x="2636659" y="529058"/>
                </a:lnTo>
                <a:lnTo>
                  <a:pt x="2593799" y="455250"/>
                </a:lnTo>
                <a:cubicBezTo>
                  <a:pt x="2430052" y="173267"/>
                  <a:pt x="2430052" y="173267"/>
                  <a:pt x="2430052" y="173267"/>
                </a:cubicBezTo>
                <a:cubicBezTo>
                  <a:pt x="2406629" y="129929"/>
                  <a:pt x="2359785" y="103259"/>
                  <a:pt x="2311267" y="103259"/>
                </a:cubicBezTo>
                <a:cubicBezTo>
                  <a:pt x="1536658" y="103259"/>
                  <a:pt x="1536658" y="103259"/>
                  <a:pt x="1536658" y="103259"/>
                </a:cubicBezTo>
                <a:cubicBezTo>
                  <a:pt x="1486468" y="103259"/>
                  <a:pt x="1441296" y="129929"/>
                  <a:pt x="1416201" y="173267"/>
                </a:cubicBezTo>
                <a:cubicBezTo>
                  <a:pt x="1029733" y="841671"/>
                  <a:pt x="1029733" y="841671"/>
                  <a:pt x="1029733" y="841671"/>
                </a:cubicBezTo>
                <a:cubicBezTo>
                  <a:pt x="1004637" y="883343"/>
                  <a:pt x="1004637" y="936682"/>
                  <a:pt x="1029733" y="978353"/>
                </a:cubicBezTo>
                <a:cubicBezTo>
                  <a:pt x="1416201" y="1646758"/>
                  <a:pt x="1416201" y="1646758"/>
                  <a:pt x="1416201" y="1646758"/>
                </a:cubicBezTo>
                <a:cubicBezTo>
                  <a:pt x="1428749" y="1668427"/>
                  <a:pt x="1446315" y="1685929"/>
                  <a:pt x="1467019" y="1698013"/>
                </a:cubicBezTo>
                <a:lnTo>
                  <a:pt x="1472899" y="1700478"/>
                </a:lnTo>
                <a:lnTo>
                  <a:pt x="1441377" y="1754996"/>
                </a:lnTo>
                <a:lnTo>
                  <a:pt x="1417933" y="1795543"/>
                </a:lnTo>
                <a:lnTo>
                  <a:pt x="1442249" y="1805738"/>
                </a:lnTo>
                <a:cubicBezTo>
                  <a:pt x="1455430" y="1809322"/>
                  <a:pt x="1469230" y="1811202"/>
                  <a:pt x="1483383" y="1811202"/>
                </a:cubicBezTo>
                <a:cubicBezTo>
                  <a:pt x="2357138" y="1811202"/>
                  <a:pt x="2357138" y="1811202"/>
                  <a:pt x="2357138" y="1811202"/>
                </a:cubicBezTo>
                <a:cubicBezTo>
                  <a:pt x="2411866" y="1811202"/>
                  <a:pt x="2464705" y="1781120"/>
                  <a:pt x="2491126" y="1732235"/>
                </a:cubicBezTo>
                <a:cubicBezTo>
                  <a:pt x="2928947" y="978278"/>
                  <a:pt x="2928947" y="978278"/>
                  <a:pt x="2928947" y="978278"/>
                </a:cubicBezTo>
                <a:cubicBezTo>
                  <a:pt x="2957254" y="931274"/>
                  <a:pt x="2957254" y="871108"/>
                  <a:pt x="2928947" y="824102"/>
                </a:cubicBezTo>
                <a:cubicBezTo>
                  <a:pt x="2874220" y="729858"/>
                  <a:pt x="2826333" y="647394"/>
                  <a:pt x="2784432" y="575238"/>
                </a:cubicBezTo>
                <a:lnTo>
                  <a:pt x="2763277" y="538808"/>
                </a:lnTo>
                <a:lnTo>
                  <a:pt x="2861280" y="538808"/>
                </a:lnTo>
                <a:cubicBezTo>
                  <a:pt x="3166048" y="538808"/>
                  <a:pt x="3653676" y="538808"/>
                  <a:pt x="4433881" y="538808"/>
                </a:cubicBezTo>
                <a:cubicBezTo>
                  <a:pt x="4564197" y="538808"/>
                  <a:pt x="4690018" y="610441"/>
                  <a:pt x="4752929" y="726844"/>
                </a:cubicBezTo>
                <a:cubicBezTo>
                  <a:pt x="4752929" y="726844"/>
                  <a:pt x="4752929" y="726844"/>
                  <a:pt x="5795449" y="2522134"/>
                </a:cubicBezTo>
                <a:cubicBezTo>
                  <a:pt x="5862854" y="2634060"/>
                  <a:pt x="5862854" y="2777325"/>
                  <a:pt x="5795449" y="2889251"/>
                </a:cubicBezTo>
                <a:cubicBezTo>
                  <a:pt x="5795449" y="2889251"/>
                  <a:pt x="5795449" y="2889251"/>
                  <a:pt x="4752929" y="4684542"/>
                </a:cubicBezTo>
                <a:cubicBezTo>
                  <a:pt x="4690018" y="4800945"/>
                  <a:pt x="4564197" y="4872577"/>
                  <a:pt x="4433881" y="4872577"/>
                </a:cubicBezTo>
                <a:cubicBezTo>
                  <a:pt x="4433881" y="4872577"/>
                  <a:pt x="4433881" y="4872577"/>
                  <a:pt x="2353334" y="4872577"/>
                </a:cubicBezTo>
                <a:cubicBezTo>
                  <a:pt x="2218525" y="4872577"/>
                  <a:pt x="2097197" y="4800945"/>
                  <a:pt x="2029793" y="4684542"/>
                </a:cubicBezTo>
                <a:cubicBezTo>
                  <a:pt x="2029793" y="4684542"/>
                  <a:pt x="2029793" y="4684542"/>
                  <a:pt x="991766" y="2889251"/>
                </a:cubicBezTo>
                <a:cubicBezTo>
                  <a:pt x="924361" y="2777325"/>
                  <a:pt x="924361" y="2634060"/>
                  <a:pt x="991766" y="2522134"/>
                </a:cubicBezTo>
                <a:cubicBezTo>
                  <a:pt x="991766" y="2522134"/>
                  <a:pt x="991766" y="2522134"/>
                  <a:pt x="1377193" y="1855530"/>
                </a:cubicBezTo>
                <a:lnTo>
                  <a:pt x="1409676" y="1799352"/>
                </a:lnTo>
                <a:lnTo>
                  <a:pt x="1408533" y="1798873"/>
                </a:lnTo>
                <a:cubicBezTo>
                  <a:pt x="1385179" y="1785241"/>
                  <a:pt x="1365364" y="1765500"/>
                  <a:pt x="1351210" y="1741057"/>
                </a:cubicBezTo>
                <a:cubicBezTo>
                  <a:pt x="1351210" y="1741057"/>
                  <a:pt x="1351210" y="1741057"/>
                  <a:pt x="915276" y="987100"/>
                </a:cubicBezTo>
                <a:cubicBezTo>
                  <a:pt x="886968" y="940096"/>
                  <a:pt x="886968" y="879930"/>
                  <a:pt x="915276" y="832924"/>
                </a:cubicBezTo>
                <a:cubicBezTo>
                  <a:pt x="915276" y="832924"/>
                  <a:pt x="915276" y="832924"/>
                  <a:pt x="1351210" y="78969"/>
                </a:cubicBezTo>
                <a:cubicBezTo>
                  <a:pt x="1379517" y="30084"/>
                  <a:pt x="1430471" y="0"/>
                  <a:pt x="1487085" y="0"/>
                </a:cubicBezTo>
                <a:close/>
              </a:path>
            </a:pathLst>
          </a:custGeom>
        </p:spPr>
      </p:pic>
      <p:pic>
        <p:nvPicPr>
          <p:cNvPr id="8" name="Picture 7">
            <a:extLst>
              <a:ext uri="{FF2B5EF4-FFF2-40B4-BE49-F238E27FC236}">
                <a16:creationId xmlns:a16="http://schemas.microsoft.com/office/drawing/2014/main" id="{33157779-2A4B-BC4E-A40B-198FCA04DF02}"/>
              </a:ext>
            </a:extLst>
          </p:cNvPr>
          <p:cNvPicPr>
            <a:picLocks noChangeAspect="1"/>
          </p:cNvPicPr>
          <p:nvPr/>
        </p:nvPicPr>
        <p:blipFill>
          <a:blip r:embed="rId3"/>
          <a:stretch>
            <a:fillRect/>
          </a:stretch>
        </p:blipFill>
        <p:spPr>
          <a:xfrm>
            <a:off x="0" y="6420440"/>
            <a:ext cx="12192000" cy="437560"/>
          </a:xfrm>
          <a:prstGeom prst="rect">
            <a:avLst/>
          </a:prstGeom>
        </p:spPr>
      </p:pic>
      <p:pic>
        <p:nvPicPr>
          <p:cNvPr id="27" name="Content Placeholder 10" descr="Logo&#10;&#10;Description automatically generated">
            <a:extLst>
              <a:ext uri="{FF2B5EF4-FFF2-40B4-BE49-F238E27FC236}">
                <a16:creationId xmlns:a16="http://schemas.microsoft.com/office/drawing/2014/main" id="{1C3934E2-1F65-A34C-93E6-9F4F887ED307}"/>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10396391" y="5340362"/>
            <a:ext cx="1888496" cy="1642969"/>
          </a:xfrm>
          <a:prstGeom prst="rect">
            <a:avLst/>
          </a:prstGeom>
        </p:spPr>
      </p:pic>
    </p:spTree>
    <p:extLst>
      <p:ext uri="{BB962C8B-B14F-4D97-AF65-F5344CB8AC3E}">
        <p14:creationId xmlns:p14="http://schemas.microsoft.com/office/powerpoint/2010/main" val="5215428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4" name="Rectangle 29">
            <a:extLst>
              <a:ext uri="{FF2B5EF4-FFF2-40B4-BE49-F238E27FC236}">
                <a16:creationId xmlns:a16="http://schemas.microsoft.com/office/drawing/2014/main" id="{C5E6CFF1-2F42-4E10-9A97-F116F46F53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49B478D2-34D3-B443-A8DE-E2D7DABF3B71}"/>
              </a:ext>
            </a:extLst>
          </p:cNvPr>
          <p:cNvPicPr>
            <a:picLocks noChangeAspect="1"/>
          </p:cNvPicPr>
          <p:nvPr/>
        </p:nvPicPr>
        <p:blipFill rotWithShape="1">
          <a:blip r:embed="rId3">
            <a:alphaModFix amt="35000"/>
          </a:blip>
          <a:srcRect t="1797" b="13934"/>
          <a:stretch/>
        </p:blipFill>
        <p:spPr>
          <a:xfrm>
            <a:off x="0" y="1"/>
            <a:ext cx="12191980" cy="6857999"/>
          </a:xfrm>
          <a:prstGeom prst="rect">
            <a:avLst/>
          </a:prstGeom>
        </p:spPr>
      </p:pic>
      <p:sp>
        <p:nvSpPr>
          <p:cNvPr id="2" name="Title 1">
            <a:extLst>
              <a:ext uri="{FF2B5EF4-FFF2-40B4-BE49-F238E27FC236}">
                <a16:creationId xmlns:a16="http://schemas.microsoft.com/office/drawing/2014/main" id="{B99141B0-FD54-E945-BD84-8956A51AD43B}"/>
              </a:ext>
            </a:extLst>
          </p:cNvPr>
          <p:cNvSpPr>
            <a:spLocks noGrp="1"/>
          </p:cNvSpPr>
          <p:nvPr>
            <p:ph type="title"/>
          </p:nvPr>
        </p:nvSpPr>
        <p:spPr>
          <a:xfrm>
            <a:off x="398876" y="781984"/>
            <a:ext cx="4058821" cy="4726276"/>
          </a:xfrm>
        </p:spPr>
        <p:txBody>
          <a:bodyPr>
            <a:normAutofit fontScale="90000"/>
          </a:bodyPr>
          <a:lstStyle/>
          <a:p>
            <a:br>
              <a:rPr lang="en-US" sz="4000" b="1" dirty="0">
                <a:solidFill>
                  <a:srgbClr val="FFFFFF"/>
                </a:solidFill>
              </a:rPr>
            </a:br>
            <a:r>
              <a:rPr lang="en-US" sz="4000" dirty="0">
                <a:solidFill>
                  <a:srgbClr val="FFFFFF"/>
                </a:solidFill>
                <a:latin typeface="Baskerville" panose="02020502070401020303" pitchFamily="18" charset="0"/>
                <a:ea typeface="Baskerville" panose="02020502070401020303" pitchFamily="18" charset="0"/>
              </a:rPr>
              <a:t>RESEARCH STUDIES</a:t>
            </a:r>
            <a:br>
              <a:rPr lang="en-US" sz="4000" b="1" dirty="0">
                <a:solidFill>
                  <a:srgbClr val="FFFFFF"/>
                </a:solidFill>
              </a:rPr>
            </a:br>
            <a:br>
              <a:rPr lang="en-US" sz="4000" b="1" dirty="0">
                <a:solidFill>
                  <a:srgbClr val="FFFFFF"/>
                </a:solidFill>
              </a:rPr>
            </a:br>
            <a:r>
              <a:rPr lang="en-US" sz="4000" dirty="0">
                <a:solidFill>
                  <a:srgbClr val="FFFFFF"/>
                </a:solidFill>
                <a:latin typeface="Baskerville" panose="02020502070401020303" pitchFamily="18" charset="0"/>
                <a:ea typeface="Baskerville" panose="02020502070401020303" pitchFamily="18" charset="0"/>
              </a:rPr>
              <a:t>Vitamin C’s preventative and treatment capabilities for  Asthma </a:t>
            </a:r>
            <a:br>
              <a:rPr lang="en-US" sz="4000" dirty="0">
                <a:solidFill>
                  <a:srgbClr val="FFFFFF"/>
                </a:solidFill>
                <a:latin typeface="Baskerville" panose="02020502070401020303" pitchFamily="18" charset="0"/>
                <a:ea typeface="Baskerville" panose="02020502070401020303" pitchFamily="18" charset="0"/>
              </a:rPr>
            </a:br>
            <a:endParaRPr lang="en-US" sz="4000" dirty="0">
              <a:solidFill>
                <a:srgbClr val="FFFFFF"/>
              </a:solidFill>
              <a:latin typeface="Baskerville" panose="02020502070401020303" pitchFamily="18" charset="0"/>
              <a:ea typeface="Baskerville" panose="02020502070401020303" pitchFamily="18" charset="0"/>
            </a:endParaRPr>
          </a:p>
        </p:txBody>
      </p:sp>
      <p:cxnSp>
        <p:nvCxnSpPr>
          <p:cNvPr id="35" name="Straight Connector 31">
            <a:extLst>
              <a:ext uri="{FF2B5EF4-FFF2-40B4-BE49-F238E27FC236}">
                <a16:creationId xmlns:a16="http://schemas.microsoft.com/office/drawing/2014/main" id="{67182200-4859-4C8D-BCBB-55B245C28B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3372" y="2286000"/>
            <a:ext cx="0" cy="2286000"/>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DA8D7E32-7B51-E944-916A-163A51BD489F}"/>
              </a:ext>
            </a:extLst>
          </p:cNvPr>
          <p:cNvSpPr>
            <a:spLocks noGrp="1"/>
          </p:cNvSpPr>
          <p:nvPr>
            <p:ph idx="1"/>
          </p:nvPr>
        </p:nvSpPr>
        <p:spPr>
          <a:xfrm>
            <a:off x="4962650" y="583987"/>
            <a:ext cx="6821449" cy="5268686"/>
          </a:xfrm>
          <a:solidFill>
            <a:schemeClr val="tx1">
              <a:alpha val="75000"/>
            </a:schemeClr>
          </a:solidFill>
        </p:spPr>
        <p:txBody>
          <a:bodyPr anchor="ctr">
            <a:normAutofit/>
          </a:bodyPr>
          <a:lstStyle/>
          <a:p>
            <a:r>
              <a:rPr lang="en-US" sz="1700" dirty="0">
                <a:solidFill>
                  <a:schemeClr val="bg1"/>
                </a:solidFill>
                <a:latin typeface="Baskerville" panose="02020502070401020303" pitchFamily="18" charset="0"/>
                <a:ea typeface="Baskerville" panose="02020502070401020303" pitchFamily="18" charset="0"/>
              </a:rPr>
              <a:t>Three studies assessing the effect of vitamin C on patients with EIB were subjected to a meta-analysis and revealed that vitamin C reduced post-exercise FEV</a:t>
            </a:r>
            <a:r>
              <a:rPr lang="en-US" sz="1700" baseline="-25000" dirty="0">
                <a:solidFill>
                  <a:schemeClr val="bg1"/>
                </a:solidFill>
                <a:latin typeface="Baskerville" panose="02020502070401020303" pitchFamily="18" charset="0"/>
                <a:ea typeface="Baskerville" panose="02020502070401020303" pitchFamily="18" charset="0"/>
              </a:rPr>
              <a:t>1</a:t>
            </a:r>
            <a:r>
              <a:rPr lang="en-US" sz="1700" dirty="0">
                <a:solidFill>
                  <a:schemeClr val="bg1"/>
                </a:solidFill>
                <a:latin typeface="Baskerville" panose="02020502070401020303" pitchFamily="18" charset="0"/>
                <a:ea typeface="Baskerville" panose="02020502070401020303" pitchFamily="18" charset="0"/>
              </a:rPr>
              <a:t> decline by 48% (95% CI: 33% to 64%).</a:t>
            </a:r>
          </a:p>
          <a:p>
            <a:r>
              <a:rPr lang="en-US" sz="1700" dirty="0">
                <a:solidFill>
                  <a:schemeClr val="bg1"/>
                </a:solidFill>
                <a:latin typeface="Baskerville" panose="02020502070401020303" pitchFamily="18" charset="0"/>
                <a:ea typeface="Baskerville" panose="02020502070401020303" pitchFamily="18" charset="0"/>
              </a:rPr>
              <a:t>Five other studies examined subjects who were under short-term, heavy physical stress and revealed that vitamin C reduced the incidence of respiratory symptoms by half (52%). </a:t>
            </a:r>
          </a:p>
          <a:p>
            <a:pPr marL="0" indent="0">
              <a:buNone/>
            </a:pPr>
            <a:r>
              <a:rPr lang="en-US" sz="1200" dirty="0">
                <a:solidFill>
                  <a:schemeClr val="bg1"/>
                </a:solidFill>
                <a:latin typeface="Baskerville" panose="02020502070401020303" pitchFamily="18" charset="0"/>
                <a:ea typeface="Baskerville" panose="02020502070401020303" pitchFamily="18" charset="0"/>
                <a:hlinkClick r:id="rId4">
                  <a:extLst>
                    <a:ext uri="{A12FA001-AC4F-418D-AE19-62706E023703}">
                      <ahyp:hlinkClr xmlns:ahyp="http://schemas.microsoft.com/office/drawing/2018/hyperlinkcolor" val="tx"/>
                    </a:ext>
                  </a:extLst>
                </a:hlinkClick>
              </a:rPr>
              <a:t>https://aacijournal.biomedcentral.com/articles/10.1186/1710-1492-10-58</a:t>
            </a:r>
            <a:r>
              <a:rPr lang="en-US" sz="1200" dirty="0">
                <a:solidFill>
                  <a:schemeClr val="bg1"/>
                </a:solidFill>
                <a:latin typeface="Baskerville" panose="02020502070401020303" pitchFamily="18" charset="0"/>
                <a:ea typeface="Baskerville" panose="02020502070401020303" pitchFamily="18" charset="0"/>
              </a:rPr>
              <a:t> </a:t>
            </a:r>
          </a:p>
          <a:p>
            <a:r>
              <a:rPr lang="en-US" sz="1700" dirty="0">
                <a:solidFill>
                  <a:schemeClr val="bg1"/>
                </a:solidFill>
                <a:latin typeface="Baskerville" panose="02020502070401020303" pitchFamily="18" charset="0"/>
                <a:ea typeface="Baskerville" panose="02020502070401020303" pitchFamily="18" charset="0"/>
              </a:rPr>
              <a:t>A trial in Nigeria examined patients suffering from respiratory infection-induced asthma exacerbations, and the results found that a vitamin c dose of 1 g/d lowered the incidence of severe and moderate asthma attacks by 89%  (25 to 71 pp; decrease in prevalence from 91% to 39%).</a:t>
            </a:r>
          </a:p>
          <a:p>
            <a:r>
              <a:rPr lang="en-US" sz="1700" dirty="0">
                <a:solidFill>
                  <a:schemeClr val="bg1"/>
                </a:solidFill>
                <a:latin typeface="Baskerville" panose="02020502070401020303" pitchFamily="18" charset="0"/>
                <a:ea typeface="Baskerville" panose="02020502070401020303" pitchFamily="18" charset="0"/>
              </a:rPr>
              <a:t>One cross-over study on patients who had infection-related asthma found that 5 g/d of vitamin C decreased the prevalence of bronchial hypersensitivity to histamine by 52%  (25 to 71 pp; decrease in prevalence from 91% to 39%).</a:t>
            </a:r>
          </a:p>
          <a:p>
            <a:r>
              <a:rPr lang="en-US" sz="1700" dirty="0">
                <a:solidFill>
                  <a:schemeClr val="bg1"/>
                </a:solidFill>
                <a:latin typeface="Baskerville" panose="02020502070401020303" pitchFamily="18" charset="0"/>
                <a:ea typeface="Baskerville" panose="02020502070401020303" pitchFamily="18" charset="0"/>
              </a:rPr>
              <a:t>Eight RCTs with subjects under physical stress, vitamin C decreased both objective pulmonary function outcomes and subjective respiratory symptoms.</a:t>
            </a:r>
          </a:p>
          <a:p>
            <a:pPr marL="0" indent="0">
              <a:buNone/>
            </a:pPr>
            <a:r>
              <a:rPr lang="en-US" sz="1200" dirty="0">
                <a:solidFill>
                  <a:schemeClr val="bg1"/>
                </a:solidFill>
                <a:latin typeface="Baskerville" panose="02020502070401020303" pitchFamily="18" charset="0"/>
                <a:ea typeface="Baskerville" panose="02020502070401020303" pitchFamily="18" charset="0"/>
                <a:hlinkClick r:id="rId5">
                  <a:extLst>
                    <a:ext uri="{A12FA001-AC4F-418D-AE19-62706E023703}">
                      <ahyp:hlinkClr xmlns:ahyp="http://schemas.microsoft.com/office/drawing/2018/hyperlinkcolor" val="tx"/>
                    </a:ext>
                  </a:extLst>
                </a:hlinkClick>
              </a:rPr>
              <a:t>https://aacijournal.biomedcentral.com/articles/10.1186/1710-1492-9-46</a:t>
            </a:r>
            <a:r>
              <a:rPr lang="en-US" sz="1200" dirty="0">
                <a:solidFill>
                  <a:schemeClr val="bg1"/>
                </a:solidFill>
                <a:latin typeface="Baskerville" panose="02020502070401020303" pitchFamily="18" charset="0"/>
                <a:ea typeface="Baskerville" panose="02020502070401020303" pitchFamily="18" charset="0"/>
              </a:rPr>
              <a:t> </a:t>
            </a:r>
          </a:p>
        </p:txBody>
      </p:sp>
      <p:pic>
        <p:nvPicPr>
          <p:cNvPr id="17" name="Picture 16">
            <a:extLst>
              <a:ext uri="{FF2B5EF4-FFF2-40B4-BE49-F238E27FC236}">
                <a16:creationId xmlns:a16="http://schemas.microsoft.com/office/drawing/2014/main" id="{3F07B38D-0B76-2F44-ADA4-30282984A844}"/>
              </a:ext>
            </a:extLst>
          </p:cNvPr>
          <p:cNvPicPr>
            <a:picLocks noChangeAspect="1"/>
          </p:cNvPicPr>
          <p:nvPr/>
        </p:nvPicPr>
        <p:blipFill>
          <a:blip r:embed="rId6"/>
          <a:stretch>
            <a:fillRect/>
          </a:stretch>
        </p:blipFill>
        <p:spPr>
          <a:xfrm>
            <a:off x="0" y="6420440"/>
            <a:ext cx="12192000" cy="437560"/>
          </a:xfrm>
          <a:prstGeom prst="rect">
            <a:avLst/>
          </a:prstGeom>
        </p:spPr>
      </p:pic>
      <p:pic>
        <p:nvPicPr>
          <p:cNvPr id="14" name="Content Placeholder 10" descr="Logo&#10;&#10;Description automatically generated">
            <a:extLst>
              <a:ext uri="{FF2B5EF4-FFF2-40B4-BE49-F238E27FC236}">
                <a16:creationId xmlns:a16="http://schemas.microsoft.com/office/drawing/2014/main" id="{C8F62806-BACF-CD48-A614-1DFE40250125}"/>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Lst>
          </a:blip>
          <a:stretch>
            <a:fillRect/>
          </a:stretch>
        </p:blipFill>
        <p:spPr>
          <a:xfrm>
            <a:off x="10401342" y="5284905"/>
            <a:ext cx="1888496" cy="1642969"/>
          </a:xfrm>
          <a:prstGeom prst="rect">
            <a:avLst/>
          </a:prstGeom>
        </p:spPr>
      </p:pic>
    </p:spTree>
    <p:extLst>
      <p:ext uri="{BB962C8B-B14F-4D97-AF65-F5344CB8AC3E}">
        <p14:creationId xmlns:p14="http://schemas.microsoft.com/office/powerpoint/2010/main" val="399181823"/>
      </p:ext>
    </p:extLst>
  </p:cSld>
  <p:clrMapOvr>
    <a:overrideClrMapping bg1="dk1" tx1="lt1" bg2="dk2" tx2="lt2" accent1="accent1" accent2="accent2" accent3="accent3" accent4="accent4" accent5="accent5" accent6="accent6" hlink="hlink" folHlink="folHlink"/>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117AB3D3-3C9C-4DED-809A-78734805B8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BFCBF96-53CD-A949-B514-418410606AB0}"/>
              </a:ext>
            </a:extLst>
          </p:cNvPr>
          <p:cNvSpPr>
            <a:spLocks noGrp="1"/>
          </p:cNvSpPr>
          <p:nvPr>
            <p:ph type="title"/>
          </p:nvPr>
        </p:nvSpPr>
        <p:spPr>
          <a:xfrm>
            <a:off x="813540" y="490492"/>
            <a:ext cx="10066122" cy="781699"/>
          </a:xfrm>
        </p:spPr>
        <p:txBody>
          <a:bodyPr anchor="b">
            <a:normAutofit/>
          </a:bodyPr>
          <a:lstStyle/>
          <a:p>
            <a:pPr algn="ctr"/>
            <a:r>
              <a:rPr lang="en-US" sz="3600" dirty="0">
                <a:latin typeface="Baskerville" panose="02020502070401020303" pitchFamily="18" charset="0"/>
                <a:ea typeface="Baskerville" panose="02020502070401020303" pitchFamily="18" charset="0"/>
              </a:rPr>
              <a:t>SILICA/ ZEOLITES AND ASTHMA</a:t>
            </a:r>
            <a:r>
              <a:rPr lang="en-US" sz="3600" dirty="0"/>
              <a:t> </a:t>
            </a:r>
          </a:p>
        </p:txBody>
      </p:sp>
      <p:sp>
        <p:nvSpPr>
          <p:cNvPr id="13" name="Rectangle 12">
            <a:extLst>
              <a:ext uri="{FF2B5EF4-FFF2-40B4-BE49-F238E27FC236}">
                <a16:creationId xmlns:a16="http://schemas.microsoft.com/office/drawing/2014/main" id="{3A9A4357-BD1D-4622-A4FE-766E6AB8DE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267991"/>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7">
            <a:extLst>
              <a:ext uri="{FF2B5EF4-FFF2-40B4-BE49-F238E27FC236}">
                <a16:creationId xmlns:a16="http://schemas.microsoft.com/office/drawing/2014/main" id="{556F8014-B121-4FFD-AE53-C2D93FADD7D5}"/>
              </a:ext>
            </a:extLst>
          </p:cNvPr>
          <p:cNvSpPr>
            <a:spLocks noGrp="1"/>
          </p:cNvSpPr>
          <p:nvPr>
            <p:ph idx="1"/>
          </p:nvPr>
        </p:nvSpPr>
        <p:spPr>
          <a:xfrm>
            <a:off x="342900" y="2484255"/>
            <a:ext cx="5685547" cy="3714244"/>
          </a:xfrm>
        </p:spPr>
        <p:txBody>
          <a:bodyPr anchor="ctr">
            <a:normAutofit/>
          </a:bodyPr>
          <a:lstStyle/>
          <a:p>
            <a:pPr marL="0" indent="0">
              <a:buNone/>
            </a:pPr>
            <a:r>
              <a:rPr lang="en-US" sz="2400" dirty="0">
                <a:latin typeface="Baskerville" panose="02020502070401020303" pitchFamily="18" charset="0"/>
                <a:ea typeface="Baskerville" panose="02020502070401020303" pitchFamily="18" charset="0"/>
              </a:rPr>
              <a:t>Zeolites has been proven to have a variety of health benefits; and in fact, can capture some of the antigens that cause asthma, ultimately, helping to reduce the symptoms. </a:t>
            </a:r>
          </a:p>
          <a:p>
            <a:r>
              <a:rPr lang="en-US" sz="2400" dirty="0">
                <a:latin typeface="Baskerville" panose="02020502070401020303" pitchFamily="18" charset="0"/>
                <a:ea typeface="Baskerville" panose="02020502070401020303" pitchFamily="18" charset="0"/>
              </a:rPr>
              <a:t>Asthma can be brought on or worsened by things such as allergens, germs, pollutants, irritants, and viruses, and zeolites have been proven to ameliorate such antigens. </a:t>
            </a:r>
          </a:p>
        </p:txBody>
      </p:sp>
      <p:pic>
        <p:nvPicPr>
          <p:cNvPr id="4" name="Content Placeholder 3">
            <a:extLst>
              <a:ext uri="{FF2B5EF4-FFF2-40B4-BE49-F238E27FC236}">
                <a16:creationId xmlns:a16="http://schemas.microsoft.com/office/drawing/2014/main" id="{73B11602-E01E-174F-96C3-A7A69F08E25B}"/>
              </a:ext>
            </a:extLst>
          </p:cNvPr>
          <p:cNvPicPr>
            <a:picLocks noChangeAspect="1"/>
          </p:cNvPicPr>
          <p:nvPr/>
        </p:nvPicPr>
        <p:blipFill rotWithShape="1">
          <a:blip r:embed="rId2"/>
          <a:srcRect r="2" b="3846"/>
          <a:stretch/>
        </p:blipFill>
        <p:spPr>
          <a:xfrm>
            <a:off x="6350000" y="2484255"/>
            <a:ext cx="4711809" cy="3714244"/>
          </a:xfrm>
          <a:prstGeom prst="rect">
            <a:avLst/>
          </a:prstGeom>
        </p:spPr>
      </p:pic>
      <p:sp>
        <p:nvSpPr>
          <p:cNvPr id="17" name="Rectangle 16">
            <a:extLst>
              <a:ext uri="{FF2B5EF4-FFF2-40B4-BE49-F238E27FC236}">
                <a16:creationId xmlns:a16="http://schemas.microsoft.com/office/drawing/2014/main" id="{E6995CE5-F890-4ABA-82A2-26507CE8D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91307E9A-28AE-A248-815A-31903A3F3BCE}"/>
              </a:ext>
            </a:extLst>
          </p:cNvPr>
          <p:cNvSpPr/>
          <p:nvPr/>
        </p:nvSpPr>
        <p:spPr>
          <a:xfrm>
            <a:off x="2224797" y="6494940"/>
            <a:ext cx="7607300" cy="338554"/>
          </a:xfrm>
          <a:prstGeom prst="rect">
            <a:avLst/>
          </a:prstGeom>
        </p:spPr>
        <p:txBody>
          <a:bodyPr wrap="square">
            <a:spAutoFit/>
          </a:bodyPr>
          <a:lstStyle/>
          <a:p>
            <a:pPr algn="ctr"/>
            <a:r>
              <a:rPr lang="en-US" sz="1600" b="1" dirty="0">
                <a:solidFill>
                  <a:schemeClr val="accent1">
                    <a:lumMod val="50000"/>
                  </a:schemeClr>
                </a:solidFill>
              </a:rPr>
              <a:t>International Science and Nutrition Society – CURARE CAUSAM – ISNS 2021  </a:t>
            </a:r>
          </a:p>
        </p:txBody>
      </p:sp>
      <p:pic>
        <p:nvPicPr>
          <p:cNvPr id="12" name="Picture 11">
            <a:extLst>
              <a:ext uri="{FF2B5EF4-FFF2-40B4-BE49-F238E27FC236}">
                <a16:creationId xmlns:a16="http://schemas.microsoft.com/office/drawing/2014/main" id="{7D19756C-35D2-7447-879C-D8CE2574A5A0}"/>
              </a:ext>
            </a:extLst>
          </p:cNvPr>
          <p:cNvPicPr>
            <a:picLocks noChangeAspect="1"/>
          </p:cNvPicPr>
          <p:nvPr/>
        </p:nvPicPr>
        <p:blipFill>
          <a:blip r:embed="rId3"/>
          <a:stretch>
            <a:fillRect/>
          </a:stretch>
        </p:blipFill>
        <p:spPr>
          <a:xfrm>
            <a:off x="0" y="6420440"/>
            <a:ext cx="12192000" cy="437560"/>
          </a:xfrm>
          <a:prstGeom prst="rect">
            <a:avLst/>
          </a:prstGeom>
        </p:spPr>
      </p:pic>
      <p:pic>
        <p:nvPicPr>
          <p:cNvPr id="10" name="Content Placeholder 10" descr="Logo&#10;&#10;Description automatically generated">
            <a:extLst>
              <a:ext uri="{FF2B5EF4-FFF2-40B4-BE49-F238E27FC236}">
                <a16:creationId xmlns:a16="http://schemas.microsoft.com/office/drawing/2014/main" id="{31443569-2EFC-D445-A14C-7FBB84ACEDD7}"/>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10396391" y="5340362"/>
            <a:ext cx="1888496" cy="1642969"/>
          </a:xfrm>
          <a:prstGeom prst="rect">
            <a:avLst/>
          </a:prstGeom>
        </p:spPr>
      </p:pic>
    </p:spTree>
    <p:extLst>
      <p:ext uri="{BB962C8B-B14F-4D97-AF65-F5344CB8AC3E}">
        <p14:creationId xmlns:p14="http://schemas.microsoft.com/office/powerpoint/2010/main" val="15002617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alpha val="75000"/>
          </a:schemeClr>
        </a:solidFill>
        <a:effectLst/>
      </p:bgPr>
    </p:bg>
    <p:spTree>
      <p:nvGrpSpPr>
        <p:cNvPr id="1" name=""/>
        <p:cNvGrpSpPr/>
        <p:nvPr/>
      </p:nvGrpSpPr>
      <p:grpSpPr>
        <a:xfrm>
          <a:off x="0" y="0"/>
          <a:ext cx="0" cy="0"/>
          <a:chOff x="0" y="0"/>
          <a:chExt cx="0" cy="0"/>
        </a:xfrm>
      </p:grpSpPr>
      <p:sp>
        <p:nvSpPr>
          <p:cNvPr id="34" name="Rectangle 29">
            <a:extLst>
              <a:ext uri="{FF2B5EF4-FFF2-40B4-BE49-F238E27FC236}">
                <a16:creationId xmlns:a16="http://schemas.microsoft.com/office/drawing/2014/main" id="{C5E6CFF1-2F42-4E10-9A97-F116F46F53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49B478D2-34D3-B443-A8DE-E2D7DABF3B71}"/>
              </a:ext>
            </a:extLst>
          </p:cNvPr>
          <p:cNvPicPr>
            <a:picLocks noChangeAspect="1"/>
          </p:cNvPicPr>
          <p:nvPr/>
        </p:nvPicPr>
        <p:blipFill rotWithShape="1">
          <a:blip r:embed="rId3">
            <a:alphaModFix amt="35000"/>
          </a:blip>
          <a:srcRect t="1797" b="13934"/>
          <a:stretch/>
        </p:blipFill>
        <p:spPr>
          <a:xfrm>
            <a:off x="20" y="1"/>
            <a:ext cx="12191980" cy="6857999"/>
          </a:xfrm>
          <a:prstGeom prst="rect">
            <a:avLst/>
          </a:prstGeom>
        </p:spPr>
      </p:pic>
      <p:sp>
        <p:nvSpPr>
          <p:cNvPr id="2" name="Title 1">
            <a:extLst>
              <a:ext uri="{FF2B5EF4-FFF2-40B4-BE49-F238E27FC236}">
                <a16:creationId xmlns:a16="http://schemas.microsoft.com/office/drawing/2014/main" id="{B99141B0-FD54-E945-BD84-8956A51AD43B}"/>
              </a:ext>
            </a:extLst>
          </p:cNvPr>
          <p:cNvSpPr>
            <a:spLocks noGrp="1"/>
          </p:cNvSpPr>
          <p:nvPr>
            <p:ph type="title"/>
          </p:nvPr>
        </p:nvSpPr>
        <p:spPr>
          <a:xfrm>
            <a:off x="279412" y="422049"/>
            <a:ext cx="4178286" cy="4726276"/>
          </a:xfrm>
        </p:spPr>
        <p:txBody>
          <a:bodyPr>
            <a:normAutofit/>
          </a:bodyPr>
          <a:lstStyle/>
          <a:p>
            <a:br>
              <a:rPr lang="en-US" sz="4000" b="1" dirty="0">
                <a:solidFill>
                  <a:srgbClr val="FFFFFF"/>
                </a:solidFill>
              </a:rPr>
            </a:br>
            <a:r>
              <a:rPr lang="en-US" sz="3600" dirty="0">
                <a:solidFill>
                  <a:srgbClr val="FFFFFF"/>
                </a:solidFill>
                <a:latin typeface="Baskerville" panose="02020502070401020303" pitchFamily="18" charset="0"/>
                <a:ea typeface="Baskerville" panose="02020502070401020303" pitchFamily="18" charset="0"/>
              </a:rPr>
              <a:t>RESEARCH STUDIES</a:t>
            </a:r>
            <a:br>
              <a:rPr lang="en-US" sz="4000" b="1" dirty="0">
                <a:solidFill>
                  <a:srgbClr val="FFFFFF"/>
                </a:solidFill>
                <a:latin typeface="Baskerville" panose="02020502070401020303" pitchFamily="18" charset="0"/>
                <a:ea typeface="Baskerville" panose="02020502070401020303" pitchFamily="18" charset="0"/>
              </a:rPr>
            </a:br>
            <a:br>
              <a:rPr lang="en-US" sz="4000" b="1" dirty="0">
                <a:solidFill>
                  <a:srgbClr val="FFFFFF"/>
                </a:solidFill>
                <a:latin typeface="Baskerville" panose="02020502070401020303" pitchFamily="18" charset="0"/>
                <a:ea typeface="Baskerville" panose="02020502070401020303" pitchFamily="18" charset="0"/>
              </a:rPr>
            </a:br>
            <a:r>
              <a:rPr lang="en-US" sz="3600" dirty="0">
                <a:solidFill>
                  <a:srgbClr val="FFFFFF"/>
                </a:solidFill>
                <a:latin typeface="Baskerville" panose="02020502070401020303" pitchFamily="18" charset="0"/>
                <a:ea typeface="Baskerville" panose="02020502070401020303" pitchFamily="18" charset="0"/>
              </a:rPr>
              <a:t>Zeolite Potential to Eliminate Antigens Associated with Asthma </a:t>
            </a:r>
          </a:p>
        </p:txBody>
      </p:sp>
      <p:cxnSp>
        <p:nvCxnSpPr>
          <p:cNvPr id="35" name="Straight Connector 31">
            <a:extLst>
              <a:ext uri="{FF2B5EF4-FFF2-40B4-BE49-F238E27FC236}">
                <a16:creationId xmlns:a16="http://schemas.microsoft.com/office/drawing/2014/main" id="{67182200-4859-4C8D-BCBB-55B245C28B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3372" y="2286000"/>
            <a:ext cx="0" cy="2286000"/>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DA8D7E32-7B51-E944-916A-163A51BD489F}"/>
              </a:ext>
            </a:extLst>
          </p:cNvPr>
          <p:cNvSpPr>
            <a:spLocks noGrp="1"/>
          </p:cNvSpPr>
          <p:nvPr>
            <p:ph idx="1"/>
          </p:nvPr>
        </p:nvSpPr>
        <p:spPr>
          <a:xfrm>
            <a:off x="5011962" y="1072219"/>
            <a:ext cx="6821449" cy="4588351"/>
          </a:xfrm>
          <a:solidFill>
            <a:schemeClr val="tx1">
              <a:alpha val="75000"/>
            </a:schemeClr>
          </a:solidFill>
        </p:spPr>
        <p:txBody>
          <a:bodyPr anchor="ctr">
            <a:normAutofit/>
          </a:bodyPr>
          <a:lstStyle/>
          <a:p>
            <a:r>
              <a:rPr lang="en-US" sz="1800" dirty="0">
                <a:solidFill>
                  <a:schemeClr val="bg1"/>
                </a:solidFill>
                <a:latin typeface="Baskerville" panose="02020502070401020303" pitchFamily="18" charset="0"/>
                <a:ea typeface="Baskerville" panose="02020502070401020303" pitchFamily="18" charset="0"/>
              </a:rPr>
              <a:t>In mice, a mixture of natural zeolites trapped</a:t>
            </a:r>
            <a:r>
              <a:rPr lang="en-US" sz="1800" b="1" dirty="0">
                <a:solidFill>
                  <a:schemeClr val="bg1"/>
                </a:solidFill>
                <a:latin typeface="Baskerville" panose="02020502070401020303" pitchFamily="18" charset="0"/>
                <a:ea typeface="Baskerville" panose="02020502070401020303" pitchFamily="18" charset="0"/>
              </a:rPr>
              <a:t> histamine</a:t>
            </a:r>
            <a:r>
              <a:rPr lang="en-US" sz="1800" dirty="0">
                <a:solidFill>
                  <a:schemeClr val="bg1"/>
                </a:solidFill>
                <a:latin typeface="Baskerville" panose="02020502070401020303" pitchFamily="18" charset="0"/>
                <a:ea typeface="Baskerville" panose="02020502070401020303" pitchFamily="18" charset="0"/>
              </a:rPr>
              <a:t> and other inflammatory agents, reducing skin swelling by 57%. A cell study confirmed histamine binding and therefore relief from inflammation and allergic reactions.</a:t>
            </a:r>
          </a:p>
          <a:p>
            <a:pPr marL="0" indent="0">
              <a:buNone/>
            </a:pPr>
            <a:r>
              <a:rPr lang="en-US" sz="1200" dirty="0">
                <a:solidFill>
                  <a:schemeClr val="bg1"/>
                </a:solidFill>
                <a:latin typeface="Baskerville" panose="02020502070401020303" pitchFamily="18" charset="0"/>
                <a:ea typeface="Baskerville" panose="02020502070401020303" pitchFamily="18" charset="0"/>
                <a:hlinkClick r:id="rId4">
                  <a:extLst>
                    <a:ext uri="{A12FA001-AC4F-418D-AE19-62706E023703}">
                      <ahyp:hlinkClr xmlns:ahyp="http://schemas.microsoft.com/office/drawing/2018/hyperlinkcolor" val="tx"/>
                    </a:ext>
                  </a:extLst>
                </a:hlinkClick>
              </a:rPr>
              <a:t>https://www.ncbi.nlm.nih.gov/labs/pmc/articles/PMC6280867/</a:t>
            </a:r>
            <a:r>
              <a:rPr lang="en-US" sz="1200" dirty="0">
                <a:solidFill>
                  <a:schemeClr val="bg1"/>
                </a:solidFill>
                <a:latin typeface="Baskerville" panose="02020502070401020303" pitchFamily="18" charset="0"/>
                <a:ea typeface="Baskerville" panose="02020502070401020303" pitchFamily="18" charset="0"/>
              </a:rPr>
              <a:t> </a:t>
            </a:r>
          </a:p>
          <a:p>
            <a:r>
              <a:rPr lang="en-US" sz="1800" dirty="0">
                <a:solidFill>
                  <a:schemeClr val="bg1"/>
                </a:solidFill>
                <a:latin typeface="Baskerville" panose="02020502070401020303" pitchFamily="18" charset="0"/>
                <a:ea typeface="Baskerville" panose="02020502070401020303" pitchFamily="18" charset="0"/>
              </a:rPr>
              <a:t>A study using micronized clinoptilolite showed a significant increase in specific immunity cell counts, T-helper cells CD4+, and activated T-lymphocytes HLA-DR+ followed with a decreased natural immunity NK CD56+ cell counts.</a:t>
            </a:r>
          </a:p>
          <a:p>
            <a:pPr marL="0" indent="0">
              <a:buNone/>
            </a:pPr>
            <a:r>
              <a:rPr lang="en-US" sz="1200" dirty="0">
                <a:solidFill>
                  <a:schemeClr val="bg1"/>
                </a:solidFill>
                <a:latin typeface="Baskerville" panose="02020502070401020303" pitchFamily="18" charset="0"/>
                <a:ea typeface="Baskerville" panose="02020502070401020303" pitchFamily="18" charset="0"/>
                <a:hlinkClick r:id="rId5">
                  <a:extLst>
                    <a:ext uri="{A12FA001-AC4F-418D-AE19-62706E023703}">
                      <ahyp:hlinkClr xmlns:ahyp="http://schemas.microsoft.com/office/drawing/2018/hyperlinkcolor" val="tx"/>
                    </a:ext>
                  </a:extLst>
                </a:hlinkClick>
              </a:rPr>
              <a:t>https://www.frontiersin.org/articles/10.3389/fphar.2018.01350/full</a:t>
            </a:r>
            <a:r>
              <a:rPr lang="en-US" sz="1200" dirty="0">
                <a:solidFill>
                  <a:schemeClr val="bg1"/>
                </a:solidFill>
                <a:latin typeface="Baskerville" panose="02020502070401020303" pitchFamily="18" charset="0"/>
                <a:ea typeface="Baskerville" panose="02020502070401020303" pitchFamily="18" charset="0"/>
              </a:rPr>
              <a:t> </a:t>
            </a:r>
          </a:p>
          <a:p>
            <a:r>
              <a:rPr lang="en-US" sz="1800" dirty="0">
                <a:solidFill>
                  <a:schemeClr val="bg1"/>
                </a:solidFill>
                <a:latin typeface="Baskerville" panose="02020502070401020303" pitchFamily="18" charset="0"/>
                <a:ea typeface="Baskerville" panose="02020502070401020303" pitchFamily="18" charset="0"/>
              </a:rPr>
              <a:t>To demonstrate zeolite’s antibacterial abilities, bacteria E. coli and S. aureus were investigated, and the results revealed that the microorganisms were completely inhibited at 2 mg Ag+-clinoptilolite/mL nutritive medium after 24 h of incubation at 37 °C.</a:t>
            </a:r>
          </a:p>
          <a:p>
            <a:pPr marL="0" indent="0">
              <a:buNone/>
            </a:pPr>
            <a:r>
              <a:rPr lang="en-US" sz="1200" dirty="0">
                <a:solidFill>
                  <a:schemeClr val="bg1"/>
                </a:solidFill>
                <a:latin typeface="Baskerville" panose="02020502070401020303" pitchFamily="18" charset="0"/>
                <a:ea typeface="Baskerville" panose="02020502070401020303" pitchFamily="18" charset="0"/>
                <a:hlinkClick r:id="rId6">
                  <a:extLst>
                    <a:ext uri="{A12FA001-AC4F-418D-AE19-62706E023703}">
                      <ahyp:hlinkClr xmlns:ahyp="http://schemas.microsoft.com/office/drawing/2018/hyperlinkcolor" val="tx"/>
                    </a:ext>
                  </a:extLst>
                </a:hlinkClick>
              </a:rPr>
              <a:t>https://link.springer.com/article/10.1007/s10853-011-5635-0</a:t>
            </a:r>
            <a:r>
              <a:rPr lang="en-US" sz="1200" dirty="0">
                <a:solidFill>
                  <a:schemeClr val="bg1"/>
                </a:solidFill>
                <a:latin typeface="Baskerville" panose="02020502070401020303" pitchFamily="18" charset="0"/>
                <a:ea typeface="Baskerville" panose="02020502070401020303" pitchFamily="18" charset="0"/>
              </a:rPr>
              <a:t> </a:t>
            </a:r>
          </a:p>
        </p:txBody>
      </p:sp>
      <p:pic>
        <p:nvPicPr>
          <p:cNvPr id="9" name="Picture 8">
            <a:extLst>
              <a:ext uri="{FF2B5EF4-FFF2-40B4-BE49-F238E27FC236}">
                <a16:creationId xmlns:a16="http://schemas.microsoft.com/office/drawing/2014/main" id="{ECD602A7-EC72-4C4A-B089-A87CAA64D822}"/>
              </a:ext>
            </a:extLst>
          </p:cNvPr>
          <p:cNvPicPr>
            <a:picLocks noChangeAspect="1"/>
          </p:cNvPicPr>
          <p:nvPr/>
        </p:nvPicPr>
        <p:blipFill>
          <a:blip r:embed="rId7"/>
          <a:stretch>
            <a:fillRect/>
          </a:stretch>
        </p:blipFill>
        <p:spPr>
          <a:xfrm>
            <a:off x="0" y="6420440"/>
            <a:ext cx="12192000" cy="437560"/>
          </a:xfrm>
          <a:prstGeom prst="rect">
            <a:avLst/>
          </a:prstGeom>
        </p:spPr>
      </p:pic>
      <p:pic>
        <p:nvPicPr>
          <p:cNvPr id="14" name="Content Placeholder 10" descr="Logo&#10;&#10;Description automatically generated">
            <a:extLst>
              <a:ext uri="{FF2B5EF4-FFF2-40B4-BE49-F238E27FC236}">
                <a16:creationId xmlns:a16="http://schemas.microsoft.com/office/drawing/2014/main" id="{C8F62806-BACF-CD48-A614-1DFE40250125}"/>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Lst>
          </a:blip>
          <a:stretch>
            <a:fillRect/>
          </a:stretch>
        </p:blipFill>
        <p:spPr>
          <a:xfrm>
            <a:off x="10499179" y="5215031"/>
            <a:ext cx="1888496" cy="1642969"/>
          </a:xfrm>
          <a:prstGeom prst="rect">
            <a:avLst/>
          </a:prstGeom>
        </p:spPr>
      </p:pic>
    </p:spTree>
    <p:extLst>
      <p:ext uri="{BB962C8B-B14F-4D97-AF65-F5344CB8AC3E}">
        <p14:creationId xmlns:p14="http://schemas.microsoft.com/office/powerpoint/2010/main" val="3983929047"/>
      </p:ext>
    </p:extLst>
  </p:cSld>
  <p:clrMapOvr>
    <a:overrideClrMapping bg1="dk1" tx1="lt1" bg2="dk2" tx2="lt2" accent1="accent1" accent2="accent2" accent3="accent3" accent4="accent4" accent5="accent5" accent6="accent6" hlink="hlink" folHlink="folHlink"/>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9F6B6BB3-D8D6-1C4E-B1B7-77EC6D6963E0}"/>
              </a:ext>
            </a:extLst>
          </p:cNvPr>
          <p:cNvPicPr>
            <a:picLocks noChangeAspect="1"/>
          </p:cNvPicPr>
          <p:nvPr/>
        </p:nvPicPr>
        <p:blipFill rotWithShape="1">
          <a:blip r:embed="rId2"/>
          <a:srcRect t="11252" r="9091" b="12139"/>
          <a:stretch/>
        </p:blipFill>
        <p:spPr>
          <a:xfrm>
            <a:off x="20" y="10"/>
            <a:ext cx="12191980" cy="6857990"/>
          </a:xfrm>
          <a:prstGeom prst="rect">
            <a:avLst/>
          </a:prstGeom>
        </p:spPr>
      </p:pic>
      <p:sp>
        <p:nvSpPr>
          <p:cNvPr id="32" name="Rectangle 31">
            <a:extLst>
              <a:ext uri="{FF2B5EF4-FFF2-40B4-BE49-F238E27FC236}">
                <a16:creationId xmlns:a16="http://schemas.microsoft.com/office/drawing/2014/main" id="{86C7B4A1-154A-4DF0-AC46-F88D75A2E0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6"/>
            <a:ext cx="7197772" cy="5896743"/>
          </a:xfrm>
          <a:prstGeom prst="rect">
            <a:avLst/>
          </a:prstGeom>
          <a:solidFill>
            <a:schemeClr val="bg1">
              <a:alpha val="90000"/>
            </a:schemeClr>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BFCBF96-53CD-A949-B514-418410606AB0}"/>
              </a:ext>
            </a:extLst>
          </p:cNvPr>
          <p:cNvSpPr>
            <a:spLocks noGrp="1"/>
          </p:cNvSpPr>
          <p:nvPr>
            <p:ph type="title"/>
          </p:nvPr>
        </p:nvSpPr>
        <p:spPr>
          <a:xfrm>
            <a:off x="594805" y="640263"/>
            <a:ext cx="6491796" cy="1344975"/>
          </a:xfrm>
        </p:spPr>
        <p:txBody>
          <a:bodyPr vert="horz" lIns="91440" tIns="45720" rIns="91440" bIns="45720" rtlCol="0">
            <a:normAutofit/>
          </a:bodyPr>
          <a:lstStyle/>
          <a:p>
            <a:r>
              <a:rPr lang="en-US" sz="3600" kern="1200" dirty="0">
                <a:latin typeface="Baskerville" panose="02020502070401020303" pitchFamily="18" charset="0"/>
                <a:ea typeface="Baskerville" panose="02020502070401020303" pitchFamily="18" charset="0"/>
              </a:rPr>
              <a:t>TRACE MINERALS</a:t>
            </a:r>
            <a:r>
              <a:rPr lang="en-US" sz="3600" dirty="0">
                <a:latin typeface="Baskerville" panose="02020502070401020303" pitchFamily="18" charset="0"/>
                <a:ea typeface="Baskerville" panose="02020502070401020303" pitchFamily="18" charset="0"/>
              </a:rPr>
              <a:t> &amp; ASTHMA </a:t>
            </a:r>
            <a:endParaRPr lang="en-US" sz="3600" kern="1200" dirty="0">
              <a:latin typeface="Baskerville" panose="02020502070401020303" pitchFamily="18" charset="0"/>
              <a:ea typeface="Baskerville" panose="02020502070401020303" pitchFamily="18" charset="0"/>
            </a:endParaRPr>
          </a:p>
        </p:txBody>
      </p:sp>
      <p:sp>
        <p:nvSpPr>
          <p:cNvPr id="17" name="Content Placeholder 16">
            <a:extLst>
              <a:ext uri="{FF2B5EF4-FFF2-40B4-BE49-F238E27FC236}">
                <a16:creationId xmlns:a16="http://schemas.microsoft.com/office/drawing/2014/main" id="{8571F09E-2ABE-40FA-B38D-87DE307ABED6}"/>
              </a:ext>
            </a:extLst>
          </p:cNvPr>
          <p:cNvSpPr>
            <a:spLocks noGrp="1"/>
          </p:cNvSpPr>
          <p:nvPr>
            <p:ph idx="1"/>
          </p:nvPr>
        </p:nvSpPr>
        <p:spPr>
          <a:xfrm>
            <a:off x="594109" y="2121763"/>
            <a:ext cx="6491796" cy="3419066"/>
          </a:xfrm>
        </p:spPr>
        <p:txBody>
          <a:bodyPr>
            <a:normAutofit fontScale="92500" lnSpcReduction="10000"/>
          </a:bodyPr>
          <a:lstStyle/>
          <a:p>
            <a:r>
              <a:rPr lang="en-US" sz="3000" dirty="0">
                <a:latin typeface="Baskerville" panose="02020502070401020303" pitchFamily="18" charset="0"/>
                <a:ea typeface="Baskerville" panose="02020502070401020303" pitchFamily="18" charset="0"/>
              </a:rPr>
              <a:t>Trace minerals may play a vital role of a person or child with asthma </a:t>
            </a:r>
          </a:p>
          <a:p>
            <a:r>
              <a:rPr lang="en-US" sz="3000" dirty="0">
                <a:latin typeface="Baskerville" panose="02020502070401020303" pitchFamily="18" charset="0"/>
                <a:ea typeface="Baskerville" panose="02020502070401020303" pitchFamily="18" charset="0"/>
              </a:rPr>
              <a:t>Deficiency of trace elements such as zinc, iron, selenium, magnesium, etc., has been linked with the growing incidence of asthma. </a:t>
            </a:r>
          </a:p>
          <a:p>
            <a:r>
              <a:rPr lang="en-US" sz="3000" dirty="0">
                <a:latin typeface="Baskerville" panose="02020502070401020303" pitchFamily="18" charset="0"/>
                <a:ea typeface="Baskerville" panose="02020502070401020303" pitchFamily="18" charset="0"/>
              </a:rPr>
              <a:t>These minerals may help the body control oxidative stress, potentially reducing asthma attacks.  </a:t>
            </a:r>
          </a:p>
          <a:p>
            <a:pPr marL="0" indent="0">
              <a:buNone/>
            </a:pPr>
            <a:endParaRPr lang="en-US" sz="2400" dirty="0"/>
          </a:p>
        </p:txBody>
      </p:sp>
      <p:pic>
        <p:nvPicPr>
          <p:cNvPr id="19" name="Picture 18">
            <a:extLst>
              <a:ext uri="{FF2B5EF4-FFF2-40B4-BE49-F238E27FC236}">
                <a16:creationId xmlns:a16="http://schemas.microsoft.com/office/drawing/2014/main" id="{16E7CF10-290F-4B4E-A221-C252FF67279E}"/>
              </a:ext>
            </a:extLst>
          </p:cNvPr>
          <p:cNvPicPr>
            <a:picLocks noChangeAspect="1"/>
          </p:cNvPicPr>
          <p:nvPr/>
        </p:nvPicPr>
        <p:blipFill>
          <a:blip r:embed="rId3"/>
          <a:stretch>
            <a:fillRect/>
          </a:stretch>
        </p:blipFill>
        <p:spPr>
          <a:xfrm>
            <a:off x="0" y="6420440"/>
            <a:ext cx="12192000" cy="437560"/>
          </a:xfrm>
          <a:prstGeom prst="rect">
            <a:avLst/>
          </a:prstGeom>
        </p:spPr>
      </p:pic>
      <p:pic>
        <p:nvPicPr>
          <p:cNvPr id="21" name="Content Placeholder 10" descr="Logo&#10;&#10;Description automatically generated">
            <a:extLst>
              <a:ext uri="{FF2B5EF4-FFF2-40B4-BE49-F238E27FC236}">
                <a16:creationId xmlns:a16="http://schemas.microsoft.com/office/drawing/2014/main" id="{F9EF787B-DE95-E647-93C7-0BCCBFAAE36A}"/>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10466522" y="5215031"/>
            <a:ext cx="1888496" cy="1642969"/>
          </a:xfrm>
          <a:prstGeom prst="rect">
            <a:avLst/>
          </a:prstGeom>
        </p:spPr>
      </p:pic>
    </p:spTree>
    <p:extLst>
      <p:ext uri="{BB962C8B-B14F-4D97-AF65-F5344CB8AC3E}">
        <p14:creationId xmlns:p14="http://schemas.microsoft.com/office/powerpoint/2010/main" val="4996630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12609869-9E80-471B-A487-A53288E0E7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C1F5937-A2C5-EA4F-AA83-E9E98FA592A9}"/>
              </a:ext>
            </a:extLst>
          </p:cNvPr>
          <p:cNvSpPr>
            <a:spLocks noGrp="1"/>
          </p:cNvSpPr>
          <p:nvPr>
            <p:ph type="title"/>
          </p:nvPr>
        </p:nvSpPr>
        <p:spPr>
          <a:xfrm>
            <a:off x="1136397" y="502020"/>
            <a:ext cx="5323715" cy="1642970"/>
          </a:xfrm>
        </p:spPr>
        <p:txBody>
          <a:bodyPr anchor="b">
            <a:normAutofit/>
          </a:bodyPr>
          <a:lstStyle/>
          <a:p>
            <a:r>
              <a:rPr lang="en-US" sz="4000" dirty="0">
                <a:latin typeface="Baskerville" panose="02020502070401020303" pitchFamily="18" charset="0"/>
                <a:ea typeface="Baskerville" panose="02020502070401020303" pitchFamily="18" charset="0"/>
              </a:rPr>
              <a:t>Medical Disclaimer: </a:t>
            </a:r>
            <a:br>
              <a:rPr lang="en-US" sz="4000" dirty="0"/>
            </a:br>
            <a:endParaRPr lang="en-GB" sz="4000" dirty="0"/>
          </a:p>
        </p:txBody>
      </p:sp>
      <p:sp>
        <p:nvSpPr>
          <p:cNvPr id="3" name="Content Placeholder 2">
            <a:extLst>
              <a:ext uri="{FF2B5EF4-FFF2-40B4-BE49-F238E27FC236}">
                <a16:creationId xmlns:a16="http://schemas.microsoft.com/office/drawing/2014/main" id="{ED4C4CCD-6850-1748-8707-33E4C7B7E723}"/>
              </a:ext>
            </a:extLst>
          </p:cNvPr>
          <p:cNvSpPr>
            <a:spLocks noGrp="1"/>
          </p:cNvSpPr>
          <p:nvPr>
            <p:ph idx="1"/>
          </p:nvPr>
        </p:nvSpPr>
        <p:spPr>
          <a:xfrm>
            <a:off x="1144923" y="2405894"/>
            <a:ext cx="5315189" cy="3535083"/>
          </a:xfrm>
        </p:spPr>
        <p:txBody>
          <a:bodyPr anchor="t">
            <a:normAutofit/>
          </a:bodyPr>
          <a:lstStyle/>
          <a:p>
            <a:pPr marL="0" indent="0">
              <a:buNone/>
            </a:pPr>
            <a:r>
              <a:rPr lang="en-US" sz="2000" dirty="0">
                <a:latin typeface="Baskerville" panose="02020502070401020303" pitchFamily="18" charset="0"/>
                <a:ea typeface="Baskerville" panose="02020502070401020303" pitchFamily="18" charset="0"/>
              </a:rPr>
              <a:t>The information provided is for educational purposes and is not intended as medical advice, or a substitute for the medical advice of a physician or other qualified health care professional.  You should not use this information for diagnosing a health or fitness problem or disease.  You should always consult with a doctor or other health care professional for medical advice or information about diagnosis and treatment.    </a:t>
            </a:r>
            <a:endParaRPr lang="en-NO" sz="2000">
              <a:latin typeface="Baskerville" panose="02020502070401020303" pitchFamily="18" charset="0"/>
              <a:ea typeface="Baskerville" panose="02020502070401020303" pitchFamily="18" charset="0"/>
            </a:endParaRPr>
          </a:p>
          <a:p>
            <a:endParaRPr lang="en-GB" sz="2000" dirty="0"/>
          </a:p>
        </p:txBody>
      </p:sp>
      <p:sp>
        <p:nvSpPr>
          <p:cNvPr id="21" name="Rectangle 20">
            <a:extLst>
              <a:ext uri="{FF2B5EF4-FFF2-40B4-BE49-F238E27FC236}">
                <a16:creationId xmlns:a16="http://schemas.microsoft.com/office/drawing/2014/main" id="{7004738A-9D34-43E8-97D2-CA0EED4F8B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5"/>
            <a:ext cx="4092521" cy="6858000"/>
          </a:xfrm>
          <a:prstGeom prst="rect">
            <a:avLst/>
          </a:prstGeom>
          <a:gradFill>
            <a:gsLst>
              <a:gs pos="8000">
                <a:srgbClr val="000000">
                  <a:alpha val="94000"/>
                </a:srgbClr>
              </a:gs>
              <a:gs pos="100000">
                <a:schemeClr val="accent1"/>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B8B8D07F-F13E-443E-BA68-2D26672D76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
            <a:ext cx="4092521" cy="6400369"/>
          </a:xfrm>
          <a:prstGeom prst="rect">
            <a:avLst/>
          </a:prstGeom>
          <a:gradFill>
            <a:gsLst>
              <a:gs pos="31000">
                <a:schemeClr val="accent1">
                  <a:lumMod val="50000"/>
                  <a:alpha val="0"/>
                </a:schemeClr>
              </a:gs>
              <a:gs pos="100000">
                <a:schemeClr val="accent1">
                  <a:lumMod val="50000"/>
                  <a:alpha val="26000"/>
                </a:scheme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2813A4FA-24A5-41ED-A534-3807D1B2F3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2"/>
            <a:ext cx="4068667" cy="6400389"/>
          </a:xfrm>
          <a:prstGeom prst="rect">
            <a:avLst/>
          </a:prstGeom>
          <a:gradFill>
            <a:gsLst>
              <a:gs pos="0">
                <a:schemeClr val="accent1">
                  <a:alpha val="0"/>
                </a:schemeClr>
              </a:gs>
              <a:gs pos="72000">
                <a:srgbClr val="000000">
                  <a:alpha val="2100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a:extLst>
              <a:ext uri="{FF2B5EF4-FFF2-40B4-BE49-F238E27FC236}">
                <a16:creationId xmlns:a16="http://schemas.microsoft.com/office/drawing/2014/main" id="{C3944F27-CA70-4E84-A51A-E6BF895589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10"/>
            <a:ext cx="3611467" cy="6857997"/>
          </a:xfrm>
          <a:prstGeom prst="rect">
            <a:avLst/>
          </a:prstGeom>
          <a:gradFill>
            <a:gsLst>
              <a:gs pos="0">
                <a:schemeClr val="accent1">
                  <a:alpha val="0"/>
                </a:schemeClr>
              </a:gs>
              <a:gs pos="93000">
                <a:srgbClr val="000000">
                  <a:alpha val="29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descr="Logo&#10;&#10;Description automatically generated">
            <a:extLst>
              <a:ext uri="{FF2B5EF4-FFF2-40B4-BE49-F238E27FC236}">
                <a16:creationId xmlns:a16="http://schemas.microsoft.com/office/drawing/2014/main" id="{B1141C19-2863-4A44-991F-C7E4ECBC1EC7}"/>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8556" b="91601" l="9937" r="92666">
                        <a14:foregroundMark x1="40615" y1="9576" x2="53785" y2="8870"/>
                        <a14:foregroundMark x1="53785" y1="8870" x2="45426" y2="8634"/>
                        <a14:foregroundMark x1="88486" y1="34458" x2="92744" y2="46703"/>
                        <a14:foregroundMark x1="92744" y1="46703" x2="88722" y2="63422"/>
                        <a14:foregroundMark x1="60568" y1="89011" x2="48028" y2="91601"/>
                        <a14:foregroundMark x1="48028" y1="91601" x2="41088" y2="90424"/>
                      </a14:backgroundRemoval>
                    </a14:imgEffect>
                  </a14:imgLayer>
                </a14:imgProps>
              </a:ext>
            </a:extLst>
          </a:blip>
          <a:stretch>
            <a:fillRect/>
          </a:stretch>
        </p:blipFill>
        <p:spPr>
          <a:xfrm>
            <a:off x="7936398" y="1221880"/>
            <a:ext cx="4170530" cy="4191488"/>
          </a:xfrm>
          <a:prstGeom prst="rect">
            <a:avLst/>
          </a:prstGeom>
        </p:spPr>
      </p:pic>
    </p:spTree>
    <p:extLst>
      <p:ext uri="{BB962C8B-B14F-4D97-AF65-F5344CB8AC3E}">
        <p14:creationId xmlns:p14="http://schemas.microsoft.com/office/powerpoint/2010/main" val="363938293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4" name="Rectangle 29">
            <a:extLst>
              <a:ext uri="{FF2B5EF4-FFF2-40B4-BE49-F238E27FC236}">
                <a16:creationId xmlns:a16="http://schemas.microsoft.com/office/drawing/2014/main" id="{C5E6CFF1-2F42-4E10-9A97-F116F46F53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49B478D2-34D3-B443-A8DE-E2D7DABF3B71}"/>
              </a:ext>
            </a:extLst>
          </p:cNvPr>
          <p:cNvPicPr>
            <a:picLocks noChangeAspect="1"/>
          </p:cNvPicPr>
          <p:nvPr/>
        </p:nvPicPr>
        <p:blipFill rotWithShape="1">
          <a:blip r:embed="rId3">
            <a:alphaModFix amt="35000"/>
          </a:blip>
          <a:srcRect t="1797" b="13934"/>
          <a:stretch/>
        </p:blipFill>
        <p:spPr>
          <a:xfrm>
            <a:off x="20" y="0"/>
            <a:ext cx="12191980" cy="6857999"/>
          </a:xfrm>
          <a:prstGeom prst="rect">
            <a:avLst/>
          </a:prstGeom>
        </p:spPr>
      </p:pic>
      <p:sp>
        <p:nvSpPr>
          <p:cNvPr id="2" name="Title 1">
            <a:extLst>
              <a:ext uri="{FF2B5EF4-FFF2-40B4-BE49-F238E27FC236}">
                <a16:creationId xmlns:a16="http://schemas.microsoft.com/office/drawing/2014/main" id="{B99141B0-FD54-E945-BD84-8956A51AD43B}"/>
              </a:ext>
            </a:extLst>
          </p:cNvPr>
          <p:cNvSpPr>
            <a:spLocks noGrp="1"/>
          </p:cNvSpPr>
          <p:nvPr>
            <p:ph type="title"/>
          </p:nvPr>
        </p:nvSpPr>
        <p:spPr>
          <a:xfrm>
            <a:off x="386625" y="580104"/>
            <a:ext cx="3752489" cy="4726276"/>
          </a:xfrm>
        </p:spPr>
        <p:txBody>
          <a:bodyPr>
            <a:normAutofit fontScale="90000"/>
          </a:bodyPr>
          <a:lstStyle/>
          <a:p>
            <a:br>
              <a:rPr lang="en-US" sz="4000" b="1" dirty="0">
                <a:solidFill>
                  <a:srgbClr val="FFFFFF"/>
                </a:solidFill>
              </a:rPr>
            </a:br>
            <a:r>
              <a:rPr lang="en-US" sz="4000" b="1" dirty="0">
                <a:solidFill>
                  <a:srgbClr val="FFFFFF"/>
                </a:solidFill>
                <a:latin typeface="Baskerville" panose="02020502070401020303" pitchFamily="18" charset="0"/>
                <a:ea typeface="Baskerville" panose="02020502070401020303" pitchFamily="18" charset="0"/>
              </a:rPr>
              <a:t>RESEARCH STUDIES</a:t>
            </a:r>
            <a:br>
              <a:rPr lang="en-US" sz="4000" b="1" dirty="0">
                <a:solidFill>
                  <a:srgbClr val="FFFFFF"/>
                </a:solidFill>
                <a:latin typeface="Baskerville" panose="02020502070401020303" pitchFamily="18" charset="0"/>
                <a:ea typeface="Baskerville" panose="02020502070401020303" pitchFamily="18" charset="0"/>
              </a:rPr>
            </a:br>
            <a:br>
              <a:rPr lang="en-US" sz="4000" b="1" dirty="0">
                <a:solidFill>
                  <a:srgbClr val="FFFFFF"/>
                </a:solidFill>
                <a:latin typeface="Baskerville" panose="02020502070401020303" pitchFamily="18" charset="0"/>
                <a:ea typeface="Baskerville" panose="02020502070401020303" pitchFamily="18" charset="0"/>
              </a:rPr>
            </a:br>
            <a:r>
              <a:rPr lang="en-US" sz="4000" dirty="0">
                <a:solidFill>
                  <a:srgbClr val="FFFFFF"/>
                </a:solidFill>
                <a:latin typeface="Baskerville" panose="02020502070401020303" pitchFamily="18" charset="0"/>
                <a:ea typeface="Baskerville" panose="02020502070401020303" pitchFamily="18" charset="0"/>
              </a:rPr>
              <a:t>Trace Mineral Deficiency Associated with Asthma </a:t>
            </a:r>
            <a:br>
              <a:rPr lang="en-US" sz="4000" b="1" dirty="0">
                <a:solidFill>
                  <a:srgbClr val="FFFFFF"/>
                </a:solidFill>
                <a:latin typeface="Baskerville" panose="02020502070401020303" pitchFamily="18" charset="0"/>
                <a:ea typeface="Baskerville" panose="02020502070401020303" pitchFamily="18" charset="0"/>
              </a:rPr>
            </a:br>
            <a:br>
              <a:rPr lang="en-US" sz="4000" dirty="0">
                <a:solidFill>
                  <a:srgbClr val="FFFFFF"/>
                </a:solidFill>
                <a:latin typeface="Baskerville" panose="02020502070401020303" pitchFamily="18" charset="0"/>
                <a:ea typeface="Baskerville" panose="02020502070401020303" pitchFamily="18" charset="0"/>
              </a:rPr>
            </a:br>
            <a:endParaRPr lang="en-US" sz="4000" dirty="0">
              <a:solidFill>
                <a:srgbClr val="FFFFFF"/>
              </a:solidFill>
              <a:latin typeface="Baskerville" panose="02020502070401020303" pitchFamily="18" charset="0"/>
              <a:ea typeface="Baskerville" panose="02020502070401020303" pitchFamily="18" charset="0"/>
            </a:endParaRPr>
          </a:p>
        </p:txBody>
      </p:sp>
      <p:cxnSp>
        <p:nvCxnSpPr>
          <p:cNvPr id="35" name="Straight Connector 31">
            <a:extLst>
              <a:ext uri="{FF2B5EF4-FFF2-40B4-BE49-F238E27FC236}">
                <a16:creationId xmlns:a16="http://schemas.microsoft.com/office/drawing/2014/main" id="{67182200-4859-4C8D-BCBB-55B245C28B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3372" y="2286000"/>
            <a:ext cx="0" cy="2286000"/>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DA8D7E32-7B51-E944-916A-163A51BD489F}"/>
              </a:ext>
            </a:extLst>
          </p:cNvPr>
          <p:cNvSpPr>
            <a:spLocks noGrp="1"/>
          </p:cNvSpPr>
          <p:nvPr>
            <p:ph idx="1"/>
          </p:nvPr>
        </p:nvSpPr>
        <p:spPr>
          <a:xfrm>
            <a:off x="4971675" y="381000"/>
            <a:ext cx="6821449" cy="5899692"/>
          </a:xfrm>
          <a:solidFill>
            <a:schemeClr val="tx1">
              <a:alpha val="75000"/>
            </a:schemeClr>
          </a:solidFill>
        </p:spPr>
        <p:txBody>
          <a:bodyPr anchor="ctr">
            <a:normAutofit/>
          </a:bodyPr>
          <a:lstStyle/>
          <a:p>
            <a:r>
              <a:rPr lang="en-US" sz="1600" dirty="0">
                <a:solidFill>
                  <a:schemeClr val="bg1"/>
                </a:solidFill>
                <a:latin typeface="Baskerville" panose="02020502070401020303" pitchFamily="18" charset="0"/>
                <a:ea typeface="Baskerville" panose="02020502070401020303" pitchFamily="18" charset="0"/>
              </a:rPr>
              <a:t>A study of 49 patients, aged 10 to 50 years with asthma in moderate or severe stages, and 24 healthy controls, were evaluated  and found compared with healthy subjects, asthmatics had lower concentrations of Zn and Se; higher Cu concentrations, and Cu/Zn and Cu/Se ratios; and lower antioxidant enzyme glutathione peroxidase (</a:t>
            </a:r>
            <a:r>
              <a:rPr lang="en-US" sz="1600" dirty="0" err="1">
                <a:solidFill>
                  <a:schemeClr val="bg1"/>
                </a:solidFill>
                <a:latin typeface="Baskerville" panose="02020502070401020303" pitchFamily="18" charset="0"/>
                <a:ea typeface="Baskerville" panose="02020502070401020303" pitchFamily="18" charset="0"/>
              </a:rPr>
              <a:t>GPx</a:t>
            </a:r>
            <a:r>
              <a:rPr lang="en-US" sz="1600" dirty="0">
                <a:solidFill>
                  <a:schemeClr val="bg1"/>
                </a:solidFill>
                <a:latin typeface="Baskerville" panose="02020502070401020303" pitchFamily="18" charset="0"/>
                <a:ea typeface="Baskerville" panose="02020502070401020303" pitchFamily="18" charset="0"/>
              </a:rPr>
              <a:t>), glutathione reductase (GR) and catalase activities.  Significantly increased concentrations of </a:t>
            </a:r>
            <a:r>
              <a:rPr lang="en-US" sz="1600" dirty="0" err="1">
                <a:solidFill>
                  <a:schemeClr val="bg1"/>
                </a:solidFill>
                <a:latin typeface="Baskerville" panose="02020502070401020303" pitchFamily="18" charset="0"/>
                <a:ea typeface="Baskerville" panose="02020502070401020303" pitchFamily="18" charset="0"/>
              </a:rPr>
              <a:t>hs</a:t>
            </a:r>
            <a:r>
              <a:rPr lang="en-US" sz="1600" dirty="0">
                <a:solidFill>
                  <a:schemeClr val="bg1"/>
                </a:solidFill>
                <a:latin typeface="Baskerville" panose="02020502070401020303" pitchFamily="18" charset="0"/>
                <a:ea typeface="Baskerville" panose="02020502070401020303" pitchFamily="18" charset="0"/>
              </a:rPr>
              <a:t>-CRP, TBARS and CD4/CD8 lymphocyte ratios were also observed</a:t>
            </a:r>
          </a:p>
          <a:p>
            <a:pPr marL="0" indent="0">
              <a:buNone/>
            </a:pPr>
            <a:r>
              <a:rPr lang="en-US" sz="1600" dirty="0">
                <a:solidFill>
                  <a:schemeClr val="bg1"/>
                </a:solidFill>
                <a:latin typeface="Baskerville" panose="02020502070401020303" pitchFamily="18" charset="0"/>
                <a:ea typeface="Baskerville" panose="02020502070401020303" pitchFamily="18" charset="0"/>
                <a:hlinkClick r:id="rId4">
                  <a:extLst>
                    <a:ext uri="{A12FA001-AC4F-418D-AE19-62706E023703}">
                      <ahyp:hlinkClr xmlns:ahyp="http://schemas.microsoft.com/office/drawing/2018/hyperlinkcolor" val="tx"/>
                    </a:ext>
                  </a:extLst>
                </a:hlinkClick>
              </a:rPr>
              <a:t>https://journals.sagepub.com/doi/full/10.1258/acb.2011.010266</a:t>
            </a:r>
            <a:r>
              <a:rPr lang="en-US" sz="1600" dirty="0">
                <a:solidFill>
                  <a:schemeClr val="bg1"/>
                </a:solidFill>
                <a:latin typeface="Baskerville" panose="02020502070401020303" pitchFamily="18" charset="0"/>
                <a:ea typeface="Baskerville" panose="02020502070401020303" pitchFamily="18" charset="0"/>
              </a:rPr>
              <a:t> </a:t>
            </a:r>
          </a:p>
          <a:p>
            <a:r>
              <a:rPr lang="en-US" sz="1600" dirty="0">
                <a:solidFill>
                  <a:schemeClr val="bg1"/>
                </a:solidFill>
                <a:latin typeface="Baskerville" panose="02020502070401020303" pitchFamily="18" charset="0"/>
                <a:ea typeface="Baskerville" panose="02020502070401020303" pitchFamily="18" charset="0"/>
              </a:rPr>
              <a:t>Preliminary evidence suggest that babies exposed to higher levels of selenium in utero have a lower risk of persistent wheezing in early childhood </a:t>
            </a:r>
          </a:p>
          <a:p>
            <a:pPr marL="0" indent="0">
              <a:buNone/>
            </a:pPr>
            <a:r>
              <a:rPr lang="en-US" sz="1600" dirty="0">
                <a:solidFill>
                  <a:schemeClr val="bg1"/>
                </a:solidFill>
                <a:latin typeface="Baskerville" panose="02020502070401020303" pitchFamily="18" charset="0"/>
                <a:ea typeface="Baskerville" panose="02020502070401020303" pitchFamily="18" charset="0"/>
                <a:hlinkClick r:id="rId5">
                  <a:extLst>
                    <a:ext uri="{A12FA001-AC4F-418D-AE19-62706E023703}">
                      <ahyp:hlinkClr xmlns:ahyp="http://schemas.microsoft.com/office/drawing/2018/hyperlinkcolor" val="tx"/>
                    </a:ext>
                  </a:extLst>
                </a:hlinkClick>
              </a:rPr>
              <a:t>https://www.ncbi.nlm.nih.gov/labs/pmc/articles/PMC5322167/</a:t>
            </a:r>
            <a:endParaRPr lang="en-US" sz="1600" dirty="0">
              <a:solidFill>
                <a:schemeClr val="bg1"/>
              </a:solidFill>
              <a:latin typeface="Baskerville" panose="02020502070401020303" pitchFamily="18" charset="0"/>
              <a:ea typeface="Baskerville" panose="02020502070401020303" pitchFamily="18" charset="0"/>
            </a:endParaRPr>
          </a:p>
          <a:p>
            <a:r>
              <a:rPr lang="en-US" sz="1600" dirty="0">
                <a:solidFill>
                  <a:schemeClr val="bg1"/>
                </a:solidFill>
                <a:latin typeface="Baskerville" panose="02020502070401020303" pitchFamily="18" charset="0"/>
                <a:ea typeface="Baskerville" panose="02020502070401020303" pitchFamily="18" charset="0"/>
              </a:rPr>
              <a:t>Mice were injected with zinc gluconate prior to German cockroach (GC) feces (frass) exposure and airway inflammation was assessed; the results found that administration of zinc gluconate prior to allergen exposure resulted in significantly decreased neutrophil infiltration and TNFα cytokine release into the airways. It also decreased airway hyperresponsiveness and serum </a:t>
            </a:r>
            <a:r>
              <a:rPr lang="en-US" sz="1600" dirty="0" err="1">
                <a:solidFill>
                  <a:schemeClr val="bg1"/>
                </a:solidFill>
                <a:latin typeface="Baskerville" panose="02020502070401020303" pitchFamily="18" charset="0"/>
                <a:ea typeface="Baskerville" panose="02020502070401020303" pitchFamily="18" charset="0"/>
              </a:rPr>
              <a:t>IgE</a:t>
            </a:r>
            <a:r>
              <a:rPr lang="en-US" sz="1600" dirty="0">
                <a:solidFill>
                  <a:schemeClr val="bg1"/>
                </a:solidFill>
                <a:latin typeface="Baskerville" panose="02020502070401020303" pitchFamily="18" charset="0"/>
                <a:ea typeface="Baskerville" panose="02020502070401020303" pitchFamily="18" charset="0"/>
              </a:rPr>
              <a:t> levels. </a:t>
            </a:r>
          </a:p>
          <a:p>
            <a:pPr marL="0" indent="0">
              <a:buNone/>
            </a:pPr>
            <a:r>
              <a:rPr lang="en-US" sz="1600" dirty="0">
                <a:solidFill>
                  <a:schemeClr val="bg1"/>
                </a:solidFill>
                <a:latin typeface="Baskerville" panose="02020502070401020303" pitchFamily="18" charset="0"/>
                <a:ea typeface="Baskerville" panose="02020502070401020303" pitchFamily="18" charset="0"/>
                <a:hlinkClick r:id="rId6">
                  <a:extLst>
                    <a:ext uri="{A12FA001-AC4F-418D-AE19-62706E023703}">
                      <ahyp:hlinkClr xmlns:ahyp="http://schemas.microsoft.com/office/drawing/2018/hyperlinkcolor" val="tx"/>
                    </a:ext>
                  </a:extLst>
                </a:hlinkClick>
              </a:rPr>
              <a:t>https://www.ncbi.nlm.nih.gov/labs/pmc/articles/PMC3250936/</a:t>
            </a:r>
            <a:endParaRPr lang="en-US" sz="1600" dirty="0">
              <a:solidFill>
                <a:schemeClr val="bg1"/>
              </a:solidFill>
              <a:latin typeface="Baskerville" panose="02020502070401020303" pitchFamily="18" charset="0"/>
              <a:ea typeface="Baskerville" panose="02020502070401020303" pitchFamily="18" charset="0"/>
            </a:endParaRPr>
          </a:p>
        </p:txBody>
      </p:sp>
      <p:pic>
        <p:nvPicPr>
          <p:cNvPr id="9" name="Picture 8">
            <a:extLst>
              <a:ext uri="{FF2B5EF4-FFF2-40B4-BE49-F238E27FC236}">
                <a16:creationId xmlns:a16="http://schemas.microsoft.com/office/drawing/2014/main" id="{3348833D-DB08-9B47-B37B-2DD5ECF7A0EB}"/>
              </a:ext>
            </a:extLst>
          </p:cNvPr>
          <p:cNvPicPr>
            <a:picLocks noChangeAspect="1"/>
          </p:cNvPicPr>
          <p:nvPr/>
        </p:nvPicPr>
        <p:blipFill>
          <a:blip r:embed="rId7"/>
          <a:stretch>
            <a:fillRect/>
          </a:stretch>
        </p:blipFill>
        <p:spPr>
          <a:xfrm>
            <a:off x="0" y="6420440"/>
            <a:ext cx="12192000" cy="437560"/>
          </a:xfrm>
          <a:prstGeom prst="rect">
            <a:avLst/>
          </a:prstGeom>
        </p:spPr>
      </p:pic>
      <p:pic>
        <p:nvPicPr>
          <p:cNvPr id="10" name="Content Placeholder 10" descr="Logo&#10;&#10;Description automatically generated">
            <a:extLst>
              <a:ext uri="{FF2B5EF4-FFF2-40B4-BE49-F238E27FC236}">
                <a16:creationId xmlns:a16="http://schemas.microsoft.com/office/drawing/2014/main" id="{B2387743-F87A-AC4E-B6D8-79A51AA48B8E}"/>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Lst>
          </a:blip>
          <a:stretch>
            <a:fillRect/>
          </a:stretch>
        </p:blipFill>
        <p:spPr>
          <a:xfrm>
            <a:off x="10396391" y="5340362"/>
            <a:ext cx="1888496" cy="1642969"/>
          </a:xfrm>
          <a:prstGeom prst="rect">
            <a:avLst/>
          </a:prstGeom>
        </p:spPr>
      </p:pic>
    </p:spTree>
    <p:extLst>
      <p:ext uri="{BB962C8B-B14F-4D97-AF65-F5344CB8AC3E}">
        <p14:creationId xmlns:p14="http://schemas.microsoft.com/office/powerpoint/2010/main" val="486843469"/>
      </p:ext>
    </p:extLst>
  </p:cSld>
  <p:clrMapOvr>
    <a:overrideClrMapping bg1="dk1" tx1="lt1" bg2="dk2" tx2="lt2" accent1="accent1" accent2="accent2" accent3="accent3" accent4="accent4" accent5="accent5" accent6="accent6" hlink="hlink" folHlink="folHlink"/>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6A968B-E8E6-5C4C-A764-A616EFAF1B6B}"/>
              </a:ext>
            </a:extLst>
          </p:cNvPr>
          <p:cNvSpPr>
            <a:spLocks noGrp="1"/>
          </p:cNvSpPr>
          <p:nvPr>
            <p:ph type="title"/>
          </p:nvPr>
        </p:nvSpPr>
        <p:spPr>
          <a:xfrm>
            <a:off x="520700" y="153192"/>
            <a:ext cx="10515600" cy="1325563"/>
          </a:xfrm>
        </p:spPr>
        <p:txBody>
          <a:bodyPr/>
          <a:lstStyle/>
          <a:p>
            <a:r>
              <a:rPr lang="en-US" dirty="0">
                <a:latin typeface="Baskerville" panose="02020502070401020303" pitchFamily="18" charset="0"/>
                <a:ea typeface="Baskerville" panose="02020502070401020303" pitchFamily="18" charset="0"/>
              </a:rPr>
              <a:t>References </a:t>
            </a:r>
          </a:p>
        </p:txBody>
      </p:sp>
      <p:sp>
        <p:nvSpPr>
          <p:cNvPr id="3" name="Content Placeholder 2">
            <a:extLst>
              <a:ext uri="{FF2B5EF4-FFF2-40B4-BE49-F238E27FC236}">
                <a16:creationId xmlns:a16="http://schemas.microsoft.com/office/drawing/2014/main" id="{9D6A50A2-BA31-3A45-B546-01826645763F}"/>
              </a:ext>
            </a:extLst>
          </p:cNvPr>
          <p:cNvSpPr>
            <a:spLocks noGrp="1"/>
          </p:cNvSpPr>
          <p:nvPr>
            <p:ph sz="half" idx="1"/>
          </p:nvPr>
        </p:nvSpPr>
        <p:spPr>
          <a:xfrm>
            <a:off x="520700" y="1690688"/>
            <a:ext cx="3733800" cy="4351338"/>
          </a:xfrm>
        </p:spPr>
        <p:txBody>
          <a:bodyPr>
            <a:normAutofit lnSpcReduction="10000"/>
          </a:bodyPr>
          <a:lstStyle/>
          <a:p>
            <a:pPr marL="0" indent="0">
              <a:buNone/>
            </a:pPr>
            <a:r>
              <a:rPr lang="en-US" sz="1600" b="1" dirty="0">
                <a:latin typeface="Baskerville" panose="02020502070401020303" pitchFamily="18" charset="0"/>
                <a:ea typeface="Baskerville" panose="02020502070401020303" pitchFamily="18" charset="0"/>
              </a:rPr>
              <a:t>Vitamin C</a:t>
            </a:r>
          </a:p>
          <a:p>
            <a:r>
              <a:rPr lang="en-US" sz="1400" dirty="0" err="1">
                <a:solidFill>
                  <a:schemeClr val="tx1">
                    <a:lumMod val="95000"/>
                    <a:lumOff val="5000"/>
                  </a:schemeClr>
                </a:solidFill>
                <a:latin typeface="Baskerville" panose="02020502070401020303" pitchFamily="18" charset="0"/>
                <a:ea typeface="Baskerville" panose="02020502070401020303" pitchFamily="18" charset="0"/>
              </a:rPr>
              <a:t>Hemila</a:t>
            </a:r>
            <a:r>
              <a:rPr lang="en-US" sz="1400" dirty="0">
                <a:solidFill>
                  <a:schemeClr val="tx1">
                    <a:lumMod val="95000"/>
                    <a:lumOff val="5000"/>
                  </a:schemeClr>
                </a:solidFill>
                <a:latin typeface="Baskerville" panose="02020502070401020303" pitchFamily="18" charset="0"/>
                <a:ea typeface="Baskerville" panose="02020502070401020303" pitchFamily="18" charset="0"/>
              </a:rPr>
              <a:t>, </a:t>
            </a:r>
            <a:r>
              <a:rPr lang="en-US" sz="1400" dirty="0" err="1">
                <a:solidFill>
                  <a:schemeClr val="tx1">
                    <a:lumMod val="95000"/>
                    <a:lumOff val="5000"/>
                  </a:schemeClr>
                </a:solidFill>
                <a:latin typeface="Baskerville" panose="02020502070401020303" pitchFamily="18" charset="0"/>
                <a:ea typeface="Baskerville" panose="02020502070401020303" pitchFamily="18" charset="0"/>
              </a:rPr>
              <a:t>Harri</a:t>
            </a:r>
            <a:r>
              <a:rPr lang="en-US" sz="1400" dirty="0">
                <a:solidFill>
                  <a:schemeClr val="tx1">
                    <a:lumMod val="95000"/>
                    <a:lumOff val="5000"/>
                  </a:schemeClr>
                </a:solidFill>
                <a:latin typeface="Baskerville" panose="02020502070401020303" pitchFamily="18" charset="0"/>
                <a:ea typeface="Baskerville" panose="02020502070401020303" pitchFamily="18" charset="0"/>
              </a:rPr>
              <a:t>. “Vitamin C and Common Cold-Induced Asthma: a Systematic Review and Statistical Analysis.” Allergy, Asthma &amp; Clinical Immunology, BioMed Central, 26 Nov. 2013, </a:t>
            </a:r>
            <a:r>
              <a:rPr lang="en-US" sz="1400" dirty="0">
                <a:solidFill>
                  <a:schemeClr val="tx1">
                    <a:lumMod val="95000"/>
                    <a:lumOff val="5000"/>
                  </a:schemeClr>
                </a:solidFill>
                <a:latin typeface="Baskerville" panose="02020502070401020303" pitchFamily="18" charset="0"/>
                <a:ea typeface="Baskerville" panose="02020502070401020303" pitchFamily="18" charset="0"/>
                <a:hlinkClick r:id="rId2"/>
              </a:rPr>
              <a:t>https://aacijournal.biomedcentral.com/articles/10.1186/1710-1492-9-46</a:t>
            </a:r>
            <a:r>
              <a:rPr lang="en-US" sz="1400" dirty="0">
                <a:solidFill>
                  <a:schemeClr val="tx1">
                    <a:lumMod val="95000"/>
                    <a:lumOff val="5000"/>
                  </a:schemeClr>
                </a:solidFill>
                <a:latin typeface="Baskerville" panose="02020502070401020303" pitchFamily="18" charset="0"/>
                <a:ea typeface="Baskerville" panose="02020502070401020303" pitchFamily="18" charset="0"/>
              </a:rPr>
              <a:t>. </a:t>
            </a:r>
          </a:p>
          <a:p>
            <a:r>
              <a:rPr lang="en-US" sz="1400" dirty="0">
                <a:solidFill>
                  <a:schemeClr val="tx1">
                    <a:lumMod val="95000"/>
                    <a:lumOff val="5000"/>
                  </a:schemeClr>
                </a:solidFill>
                <a:latin typeface="Baskerville" panose="02020502070401020303" pitchFamily="18" charset="0"/>
                <a:ea typeface="Baskerville" panose="02020502070401020303" pitchFamily="18" charset="0"/>
              </a:rPr>
              <a:t> </a:t>
            </a:r>
            <a:r>
              <a:rPr lang="en-US" sz="1400" dirty="0" err="1">
                <a:latin typeface="Baskerville" panose="02020502070401020303" pitchFamily="18" charset="0"/>
                <a:ea typeface="Baskerville" panose="02020502070401020303" pitchFamily="18" charset="0"/>
              </a:rPr>
              <a:t>Hemila</a:t>
            </a:r>
            <a:r>
              <a:rPr lang="en-US" sz="1400" dirty="0">
                <a:latin typeface="Baskerville" panose="02020502070401020303" pitchFamily="18" charset="0"/>
                <a:ea typeface="Baskerville" panose="02020502070401020303" pitchFamily="18" charset="0"/>
              </a:rPr>
              <a:t>, </a:t>
            </a:r>
            <a:r>
              <a:rPr lang="en-US" sz="1400" dirty="0" err="1">
                <a:latin typeface="Baskerville" panose="02020502070401020303" pitchFamily="18" charset="0"/>
                <a:ea typeface="Baskerville" panose="02020502070401020303" pitchFamily="18" charset="0"/>
              </a:rPr>
              <a:t>Harri</a:t>
            </a:r>
            <a:r>
              <a:rPr lang="en-US" sz="1400" dirty="0">
                <a:latin typeface="Baskerville" panose="02020502070401020303" pitchFamily="18" charset="0"/>
                <a:ea typeface="Baskerville" panose="02020502070401020303" pitchFamily="18" charset="0"/>
              </a:rPr>
              <a:t>. “The Effect of Vitamin C on Bronchoconstriction and Respiratory Symptoms Caused by Exercise: a Review and Statistical Analysis.” </a:t>
            </a:r>
            <a:r>
              <a:rPr lang="en-US" sz="1400" i="1" dirty="0">
                <a:latin typeface="Baskerville" panose="02020502070401020303" pitchFamily="18" charset="0"/>
                <a:ea typeface="Baskerville" panose="02020502070401020303" pitchFamily="18" charset="0"/>
              </a:rPr>
              <a:t>Allergy, Asthma &amp; Clinical Immunology</a:t>
            </a:r>
            <a:r>
              <a:rPr lang="en-US" sz="1400" dirty="0">
                <a:latin typeface="Baskerville" panose="02020502070401020303" pitchFamily="18" charset="0"/>
                <a:ea typeface="Baskerville" panose="02020502070401020303" pitchFamily="18" charset="0"/>
              </a:rPr>
              <a:t>, BioMed Central, 27 Nov. 2014, </a:t>
            </a:r>
            <a:r>
              <a:rPr lang="en-US" sz="1400" dirty="0">
                <a:latin typeface="Baskerville" panose="02020502070401020303" pitchFamily="18" charset="0"/>
                <a:ea typeface="Baskerville" panose="02020502070401020303" pitchFamily="18" charset="0"/>
                <a:hlinkClick r:id="rId3"/>
              </a:rPr>
              <a:t>https://aacijournal.biomedcentral.com/articles/10.1186/1710-1492-10-58</a:t>
            </a:r>
            <a:r>
              <a:rPr lang="en-US" sz="1400" dirty="0">
                <a:latin typeface="Baskerville" panose="02020502070401020303" pitchFamily="18" charset="0"/>
                <a:ea typeface="Baskerville" panose="02020502070401020303" pitchFamily="18" charset="0"/>
              </a:rPr>
              <a:t>. </a:t>
            </a:r>
          </a:p>
          <a:p>
            <a:endParaRPr lang="en-US" sz="1400" dirty="0">
              <a:solidFill>
                <a:schemeClr val="tx1">
                  <a:lumMod val="95000"/>
                  <a:lumOff val="5000"/>
                </a:schemeClr>
              </a:solidFill>
              <a:latin typeface="Baskerville" panose="02020502070401020303" pitchFamily="18" charset="0"/>
              <a:ea typeface="Baskerville" panose="02020502070401020303" pitchFamily="18" charset="0"/>
            </a:endParaRPr>
          </a:p>
          <a:p>
            <a:endParaRPr lang="en-US" dirty="0"/>
          </a:p>
        </p:txBody>
      </p:sp>
      <p:sp>
        <p:nvSpPr>
          <p:cNvPr id="4" name="Content Placeholder 3">
            <a:extLst>
              <a:ext uri="{FF2B5EF4-FFF2-40B4-BE49-F238E27FC236}">
                <a16:creationId xmlns:a16="http://schemas.microsoft.com/office/drawing/2014/main" id="{C1E647A5-FC84-414D-B2C4-5B0C3185D40E}"/>
              </a:ext>
            </a:extLst>
          </p:cNvPr>
          <p:cNvSpPr>
            <a:spLocks noGrp="1"/>
          </p:cNvSpPr>
          <p:nvPr>
            <p:ph sz="half" idx="2"/>
          </p:nvPr>
        </p:nvSpPr>
        <p:spPr>
          <a:xfrm>
            <a:off x="4572000" y="1690688"/>
            <a:ext cx="3365502" cy="4351338"/>
          </a:xfrm>
        </p:spPr>
        <p:txBody>
          <a:bodyPr>
            <a:normAutofit lnSpcReduction="10000"/>
          </a:bodyPr>
          <a:lstStyle/>
          <a:p>
            <a:pPr marL="0" indent="0">
              <a:buNone/>
            </a:pPr>
            <a:r>
              <a:rPr lang="en-US" sz="1600" b="1" dirty="0">
                <a:latin typeface="Baskerville" panose="02020502070401020303" pitchFamily="18" charset="0"/>
                <a:ea typeface="Baskerville" panose="02020502070401020303" pitchFamily="18" charset="0"/>
              </a:rPr>
              <a:t>Silica/ Zeolites</a:t>
            </a:r>
            <a:endParaRPr lang="en-US" sz="1600" dirty="0">
              <a:latin typeface="Baskerville" panose="02020502070401020303" pitchFamily="18" charset="0"/>
              <a:ea typeface="Baskerville" panose="02020502070401020303" pitchFamily="18" charset="0"/>
            </a:endParaRPr>
          </a:p>
          <a:p>
            <a:r>
              <a:rPr lang="en-US" sz="1400" dirty="0" err="1">
                <a:latin typeface="Baskerville" panose="02020502070401020303" pitchFamily="18" charset="0"/>
                <a:ea typeface="Baskerville" panose="02020502070401020303" pitchFamily="18" charset="0"/>
              </a:rPr>
              <a:t>Copcia</a:t>
            </a:r>
            <a:r>
              <a:rPr lang="en-US" sz="1400" dirty="0">
                <a:latin typeface="Baskerville" panose="02020502070401020303" pitchFamily="18" charset="0"/>
                <a:ea typeface="Baskerville" panose="02020502070401020303" pitchFamily="18" charset="0"/>
              </a:rPr>
              <a:t>, Elena, et al. “Antibacterial Activity of Silver-Modified Natural Clinoptilolite.” Journal of Materials Science, Springer US, 1 Nov. 2011, </a:t>
            </a:r>
            <a:r>
              <a:rPr lang="en-US" sz="1400" dirty="0">
                <a:latin typeface="Baskerville" panose="02020502070401020303" pitchFamily="18" charset="0"/>
                <a:ea typeface="Baskerville" panose="02020502070401020303" pitchFamily="18" charset="0"/>
                <a:hlinkClick r:id="rId4"/>
              </a:rPr>
              <a:t>https://link.springer.com/article/10.1007/s10853-011-5635-0</a:t>
            </a:r>
            <a:r>
              <a:rPr lang="en-US" sz="1400" dirty="0">
                <a:latin typeface="Baskerville" panose="02020502070401020303" pitchFamily="18" charset="0"/>
                <a:ea typeface="Baskerville" panose="02020502070401020303" pitchFamily="18" charset="0"/>
              </a:rPr>
              <a:t>. </a:t>
            </a:r>
          </a:p>
          <a:p>
            <a:r>
              <a:rPr lang="en-US" sz="1400" dirty="0" err="1">
                <a:latin typeface="Baskerville" panose="02020502070401020303" pitchFamily="18" charset="0"/>
                <a:ea typeface="Baskerville" panose="02020502070401020303" pitchFamily="18" charset="0"/>
              </a:rPr>
              <a:t>Kraljević</a:t>
            </a:r>
            <a:r>
              <a:rPr lang="en-US" sz="1400" dirty="0">
                <a:latin typeface="Baskerville" panose="02020502070401020303" pitchFamily="18" charset="0"/>
                <a:ea typeface="Baskerville" panose="02020502070401020303" pitchFamily="18" charset="0"/>
              </a:rPr>
              <a:t>, Sandra, et al. “Critical Review on Zeolite Clinoptilolite Safety and Medical Applications in Vivo.” Frontiers, Frontiers, 1 Jan. 1AD,</a:t>
            </a:r>
            <a:r>
              <a:rPr lang="en-US" sz="1400" dirty="0">
                <a:latin typeface="Baskerville" panose="02020502070401020303" pitchFamily="18" charset="0"/>
                <a:ea typeface="Baskerville" panose="02020502070401020303" pitchFamily="18" charset="0"/>
                <a:hlinkClick r:id="rId5"/>
              </a:rPr>
              <a:t>https://www.frontiersin.org/articles/10.3389/fphar.2018.01350/full</a:t>
            </a:r>
            <a:r>
              <a:rPr lang="en-US" sz="1400" dirty="0">
                <a:latin typeface="Baskerville" panose="02020502070401020303" pitchFamily="18" charset="0"/>
                <a:ea typeface="Baskerville" panose="02020502070401020303" pitchFamily="18" charset="0"/>
              </a:rPr>
              <a:t>. </a:t>
            </a:r>
          </a:p>
          <a:p>
            <a:r>
              <a:rPr lang="en-US" sz="1400" dirty="0">
                <a:latin typeface="Baskerville" panose="02020502070401020303" pitchFamily="18" charset="0"/>
                <a:ea typeface="Baskerville" panose="02020502070401020303" pitchFamily="18" charset="0"/>
              </a:rPr>
              <a:t>Selvam, </a:t>
            </a:r>
            <a:r>
              <a:rPr lang="en-US" sz="1400" dirty="0" err="1">
                <a:latin typeface="Baskerville" panose="02020502070401020303" pitchFamily="18" charset="0"/>
                <a:ea typeface="Baskerville" panose="02020502070401020303" pitchFamily="18" charset="0"/>
              </a:rPr>
              <a:t>Thangaraj</a:t>
            </a:r>
            <a:r>
              <a:rPr lang="en-US" sz="1400" dirty="0">
                <a:latin typeface="Baskerville" panose="02020502070401020303" pitchFamily="18" charset="0"/>
                <a:ea typeface="Baskerville" panose="02020502070401020303" pitchFamily="18" charset="0"/>
              </a:rPr>
              <a:t>, et al. “Histamine-Binding Capacities of Different Natural Zeolites: a Comparative Study.” Environmental Geochemistry and Health, Springer Netherlands, Dec. 2018, </a:t>
            </a:r>
            <a:r>
              <a:rPr lang="en-US" sz="1400" dirty="0">
                <a:latin typeface="Baskerville" panose="02020502070401020303" pitchFamily="18" charset="0"/>
                <a:ea typeface="Baskerville" panose="02020502070401020303" pitchFamily="18" charset="0"/>
                <a:hlinkClick r:id="rId6"/>
              </a:rPr>
              <a:t>https://www.ncbi.nlm.nih.gov/labs/pmc/articles/PMC6280867/</a:t>
            </a:r>
            <a:r>
              <a:rPr lang="en-US" sz="1400" dirty="0">
                <a:latin typeface="Baskerville" panose="02020502070401020303" pitchFamily="18" charset="0"/>
                <a:ea typeface="Baskerville" panose="02020502070401020303" pitchFamily="18" charset="0"/>
              </a:rPr>
              <a:t>. </a:t>
            </a:r>
          </a:p>
          <a:p>
            <a:endParaRPr lang="en-US" sz="1600" dirty="0"/>
          </a:p>
        </p:txBody>
      </p:sp>
      <p:sp>
        <p:nvSpPr>
          <p:cNvPr id="8" name="TextBox 7">
            <a:extLst>
              <a:ext uri="{FF2B5EF4-FFF2-40B4-BE49-F238E27FC236}">
                <a16:creationId xmlns:a16="http://schemas.microsoft.com/office/drawing/2014/main" id="{BC7B2AEE-FA1B-2044-A690-DAFE60D2D5B4}"/>
              </a:ext>
            </a:extLst>
          </p:cNvPr>
          <p:cNvSpPr txBox="1"/>
          <p:nvPr/>
        </p:nvSpPr>
        <p:spPr>
          <a:xfrm>
            <a:off x="8166099" y="1690688"/>
            <a:ext cx="3263900" cy="4678204"/>
          </a:xfrm>
          <a:prstGeom prst="rect">
            <a:avLst/>
          </a:prstGeom>
          <a:noFill/>
        </p:spPr>
        <p:txBody>
          <a:bodyPr wrap="square" rtlCol="0">
            <a:spAutoFit/>
          </a:bodyPr>
          <a:lstStyle/>
          <a:p>
            <a:r>
              <a:rPr lang="en-US" sz="1600" b="1" dirty="0">
                <a:latin typeface="Baskerville" panose="02020502070401020303" pitchFamily="18" charset="0"/>
                <a:ea typeface="Baskerville" panose="02020502070401020303" pitchFamily="18" charset="0"/>
              </a:rPr>
              <a:t>Trace Elements </a:t>
            </a:r>
          </a:p>
          <a:p>
            <a:endParaRPr lang="en-US" sz="1600" dirty="0">
              <a:latin typeface="Baskerville" panose="02020502070401020303" pitchFamily="18" charset="0"/>
              <a:ea typeface="Baskerville" panose="02020502070401020303" pitchFamily="18" charset="0"/>
            </a:endParaRPr>
          </a:p>
          <a:p>
            <a:pPr marL="285750" indent="-285750">
              <a:buFont typeface="Arial" panose="020B0604020202020204" pitchFamily="34" charset="0"/>
              <a:buChar char="•"/>
            </a:pPr>
            <a:r>
              <a:rPr lang="en-US" sz="1400" dirty="0" err="1">
                <a:latin typeface="Baskerville" panose="02020502070401020303" pitchFamily="18" charset="0"/>
                <a:ea typeface="Baskerville" panose="02020502070401020303" pitchFamily="18" charset="0"/>
              </a:rPr>
              <a:t>Baïz</a:t>
            </a:r>
            <a:r>
              <a:rPr lang="en-US" sz="1400" dirty="0">
                <a:latin typeface="Baskerville" panose="02020502070401020303" pitchFamily="18" charset="0"/>
                <a:ea typeface="Baskerville" panose="02020502070401020303" pitchFamily="18" charset="0"/>
              </a:rPr>
              <a:t>, </a:t>
            </a:r>
            <a:r>
              <a:rPr lang="en-US" sz="1400" dirty="0" err="1">
                <a:latin typeface="Baskerville" panose="02020502070401020303" pitchFamily="18" charset="0"/>
                <a:ea typeface="Baskerville" panose="02020502070401020303" pitchFamily="18" charset="0"/>
              </a:rPr>
              <a:t>Nour</a:t>
            </a:r>
            <a:r>
              <a:rPr lang="en-US" sz="1400" dirty="0">
                <a:latin typeface="Baskerville" panose="02020502070401020303" pitchFamily="18" charset="0"/>
                <a:ea typeface="Baskerville" panose="02020502070401020303" pitchFamily="18" charset="0"/>
              </a:rPr>
              <a:t>, et al. “Prenatal Exposure to Selenium May Protect against Wheezing in Children by the Age of 3.” Immunity, Inflammation and Disease, John Wiley and Sons Inc., 11 Dec. 2016, </a:t>
            </a:r>
            <a:r>
              <a:rPr lang="en-US" sz="1400" dirty="0">
                <a:latin typeface="Baskerville" panose="02020502070401020303" pitchFamily="18" charset="0"/>
                <a:ea typeface="Baskerville" panose="02020502070401020303" pitchFamily="18" charset="0"/>
                <a:hlinkClick r:id="rId7"/>
              </a:rPr>
              <a:t>https://www.ncbi.nlm.nih.gov/labs/pmc/articles/PMC5322167/</a:t>
            </a:r>
            <a:r>
              <a:rPr lang="en-US" sz="1400" dirty="0">
                <a:latin typeface="Baskerville" panose="02020502070401020303" pitchFamily="18" charset="0"/>
                <a:ea typeface="Baskerville" panose="02020502070401020303" pitchFamily="18" charset="0"/>
              </a:rPr>
              <a:t>. </a:t>
            </a:r>
          </a:p>
          <a:p>
            <a:pPr marL="285750" indent="-285750">
              <a:buFont typeface="Arial" panose="020B0604020202020204" pitchFamily="34" charset="0"/>
              <a:buChar char="•"/>
            </a:pPr>
            <a:endParaRPr lang="en-US" sz="1400" dirty="0">
              <a:latin typeface="Baskerville" panose="02020502070401020303" pitchFamily="18" charset="0"/>
              <a:ea typeface="Baskerville" panose="02020502070401020303" pitchFamily="18" charset="0"/>
            </a:endParaRPr>
          </a:p>
          <a:p>
            <a:pPr marL="285750" indent="-285750">
              <a:buFont typeface="Arial" panose="020B0604020202020204" pitchFamily="34" charset="0"/>
              <a:buChar char="•"/>
            </a:pPr>
            <a:r>
              <a:rPr lang="en-US" sz="1400" dirty="0">
                <a:latin typeface="Baskerville" panose="02020502070401020303" pitchFamily="18" charset="0"/>
                <a:ea typeface="Baskerville" panose="02020502070401020303" pitchFamily="18" charset="0"/>
              </a:rPr>
              <a:t>Guo, </a:t>
            </a:r>
            <a:r>
              <a:rPr lang="en-US" sz="1400" dirty="0" err="1">
                <a:latin typeface="Baskerville" panose="02020502070401020303" pitchFamily="18" charset="0"/>
                <a:ea typeface="Baskerville" panose="02020502070401020303" pitchFamily="18" charset="0"/>
              </a:rPr>
              <a:t>Chih</a:t>
            </a:r>
            <a:r>
              <a:rPr lang="en-US" sz="1400" dirty="0">
                <a:latin typeface="Baskerville" panose="02020502070401020303" pitchFamily="18" charset="0"/>
                <a:ea typeface="Baskerville" panose="02020502070401020303" pitchFamily="18" charset="0"/>
              </a:rPr>
              <a:t>-Hung, et al. “Role of Certain Trace Minerals in Oxidative Stress, Inflammation, CD4/CD8 Lymphocyte Ratios and Lung Function in Asthmatic Patients - </a:t>
            </a:r>
            <a:r>
              <a:rPr lang="en-US" sz="1400" dirty="0" err="1">
                <a:latin typeface="Baskerville" panose="02020502070401020303" pitchFamily="18" charset="0"/>
                <a:ea typeface="Baskerville" panose="02020502070401020303" pitchFamily="18" charset="0"/>
              </a:rPr>
              <a:t>Chih</a:t>
            </a:r>
            <a:r>
              <a:rPr lang="en-US" sz="1400" dirty="0">
                <a:latin typeface="Baskerville" panose="02020502070401020303" pitchFamily="18" charset="0"/>
                <a:ea typeface="Baskerville" panose="02020502070401020303" pitchFamily="18" charset="0"/>
              </a:rPr>
              <a:t>-Hung Guo, Po-Jen Liu, Simon Hsia, Chia-Ju Chuang, Pei-Chung Chen, 2011.” </a:t>
            </a:r>
            <a:r>
              <a:rPr lang="en-US" sz="1400" i="1" dirty="0">
                <a:latin typeface="Baskerville" panose="02020502070401020303" pitchFamily="18" charset="0"/>
                <a:ea typeface="Baskerville" panose="02020502070401020303" pitchFamily="18" charset="0"/>
              </a:rPr>
              <a:t>SAGE Journals</a:t>
            </a:r>
            <a:r>
              <a:rPr lang="en-US" sz="1400" dirty="0">
                <a:latin typeface="Baskerville" panose="02020502070401020303" pitchFamily="18" charset="0"/>
                <a:ea typeface="Baskerville" panose="02020502070401020303" pitchFamily="18" charset="0"/>
              </a:rPr>
              <a:t>, </a:t>
            </a:r>
            <a:r>
              <a:rPr lang="en-US" sz="1400" dirty="0">
                <a:latin typeface="Baskerville" panose="02020502070401020303" pitchFamily="18" charset="0"/>
                <a:ea typeface="Baskerville" panose="02020502070401020303" pitchFamily="18" charset="0"/>
                <a:hlinkClick r:id="rId8"/>
              </a:rPr>
              <a:t>https://journals.sagepub.com/doi/full/10.1258/acb.2011.010266</a:t>
            </a:r>
            <a:r>
              <a:rPr lang="en-US" sz="1400" dirty="0">
                <a:latin typeface="Baskerville" panose="02020502070401020303" pitchFamily="18" charset="0"/>
                <a:ea typeface="Baskerville" panose="02020502070401020303" pitchFamily="18" charset="0"/>
              </a:rPr>
              <a:t>. </a:t>
            </a:r>
          </a:p>
        </p:txBody>
      </p:sp>
      <p:pic>
        <p:nvPicPr>
          <p:cNvPr id="6" name="Picture 5">
            <a:extLst>
              <a:ext uri="{FF2B5EF4-FFF2-40B4-BE49-F238E27FC236}">
                <a16:creationId xmlns:a16="http://schemas.microsoft.com/office/drawing/2014/main" id="{442897C6-E862-B343-AEB9-A83244AA35DC}"/>
              </a:ext>
            </a:extLst>
          </p:cNvPr>
          <p:cNvPicPr>
            <a:picLocks noChangeAspect="1"/>
          </p:cNvPicPr>
          <p:nvPr/>
        </p:nvPicPr>
        <p:blipFill>
          <a:blip r:embed="rId9"/>
          <a:stretch>
            <a:fillRect/>
          </a:stretch>
        </p:blipFill>
        <p:spPr>
          <a:xfrm>
            <a:off x="0" y="6420440"/>
            <a:ext cx="12192000" cy="437560"/>
          </a:xfrm>
          <a:prstGeom prst="rect">
            <a:avLst/>
          </a:prstGeom>
        </p:spPr>
      </p:pic>
      <p:pic>
        <p:nvPicPr>
          <p:cNvPr id="7" name="Content Placeholder 10" descr="Logo&#10;&#10;Description automatically generated">
            <a:extLst>
              <a:ext uri="{FF2B5EF4-FFF2-40B4-BE49-F238E27FC236}">
                <a16:creationId xmlns:a16="http://schemas.microsoft.com/office/drawing/2014/main" id="{5E1BC100-0A35-5B4C-9A15-43B1DEAE484F}"/>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10000" b="90000" l="10000" r="90000"/>
                    </a14:imgEffect>
                  </a14:imgLayer>
                </a14:imgProps>
              </a:ext>
            </a:extLst>
          </a:blip>
          <a:stretch>
            <a:fillRect/>
          </a:stretch>
        </p:blipFill>
        <p:spPr>
          <a:xfrm>
            <a:off x="10303504" y="47719"/>
            <a:ext cx="1888496" cy="1642969"/>
          </a:xfrm>
          <a:prstGeom prst="rect">
            <a:avLst/>
          </a:prstGeom>
        </p:spPr>
      </p:pic>
    </p:spTree>
    <p:extLst>
      <p:ext uri="{BB962C8B-B14F-4D97-AF65-F5344CB8AC3E}">
        <p14:creationId xmlns:p14="http://schemas.microsoft.com/office/powerpoint/2010/main" val="33117194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2A0E4E09-FC02-4ADC-951A-3FFA90B6FE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8E138D9B-49D1-D74E-BE2D-A616107819E7}"/>
              </a:ext>
            </a:extLst>
          </p:cNvPr>
          <p:cNvPicPr>
            <a:picLocks noChangeAspect="1"/>
          </p:cNvPicPr>
          <p:nvPr/>
        </p:nvPicPr>
        <p:blipFill rotWithShape="1">
          <a:blip r:embed="rId3">
            <a:alphaModFix amt="40000"/>
          </a:blip>
          <a:srcRect t="18356" r="-2" b="24888"/>
          <a:stretch/>
        </p:blipFill>
        <p:spPr>
          <a:xfrm>
            <a:off x="3132161" y="2042"/>
            <a:ext cx="9059839" cy="6855958"/>
          </a:xfrm>
          <a:prstGeom prst="rect">
            <a:avLst/>
          </a:prstGeom>
        </p:spPr>
      </p:pic>
      <p:sp>
        <p:nvSpPr>
          <p:cNvPr id="2" name="Title 1">
            <a:extLst>
              <a:ext uri="{FF2B5EF4-FFF2-40B4-BE49-F238E27FC236}">
                <a16:creationId xmlns:a16="http://schemas.microsoft.com/office/drawing/2014/main" id="{CC8D19F1-3971-394F-B598-BB3703CB9F82}"/>
              </a:ext>
            </a:extLst>
          </p:cNvPr>
          <p:cNvSpPr>
            <a:spLocks noGrp="1"/>
          </p:cNvSpPr>
          <p:nvPr>
            <p:ph type="title"/>
          </p:nvPr>
        </p:nvSpPr>
        <p:spPr>
          <a:xfrm>
            <a:off x="6556100" y="1099671"/>
            <a:ext cx="4972511" cy="3367554"/>
          </a:xfrm>
        </p:spPr>
        <p:txBody>
          <a:bodyPr vert="horz" lIns="91440" tIns="45720" rIns="91440" bIns="45720" rtlCol="0" anchor="b">
            <a:normAutofit/>
          </a:bodyPr>
          <a:lstStyle/>
          <a:p>
            <a:r>
              <a:rPr lang="en-US" sz="6600" kern="1200" dirty="0">
                <a:latin typeface="Baskerville" panose="02020502070401020303" pitchFamily="18" charset="0"/>
                <a:ea typeface="Baskerville" panose="02020502070401020303" pitchFamily="18" charset="0"/>
              </a:rPr>
              <a:t>Dr. Dori </a:t>
            </a:r>
            <a:r>
              <a:rPr lang="en-US" sz="6600" kern="1200" dirty="0" err="1">
                <a:latin typeface="Baskerville" panose="02020502070401020303" pitchFamily="18" charset="0"/>
                <a:ea typeface="Baskerville" panose="02020502070401020303" pitchFamily="18" charset="0"/>
              </a:rPr>
              <a:t>Naerbo</a:t>
            </a:r>
            <a:r>
              <a:rPr lang="en-US" sz="6600" kern="1200" dirty="0">
                <a:latin typeface="Baskerville" panose="02020502070401020303" pitchFamily="18" charset="0"/>
                <a:ea typeface="Baskerville" panose="02020502070401020303" pitchFamily="18" charset="0"/>
              </a:rPr>
              <a:t>, Ph.D. </a:t>
            </a:r>
          </a:p>
        </p:txBody>
      </p:sp>
      <p:sp>
        <p:nvSpPr>
          <p:cNvPr id="73" name="Freeform: Shape 72">
            <a:extLst>
              <a:ext uri="{FF2B5EF4-FFF2-40B4-BE49-F238E27FC236}">
                <a16:creationId xmlns:a16="http://schemas.microsoft.com/office/drawing/2014/main" id="{9453FF84-60C1-4EA8-B49B-1B8C2D0C58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
            <a:ext cx="5859484" cy="6857997"/>
          </a:xfrm>
          <a:custGeom>
            <a:avLst/>
            <a:gdLst>
              <a:gd name="connsiteX0" fmla="*/ 3198825 w 5859484"/>
              <a:gd name="connsiteY0" fmla="*/ 0 h 6857997"/>
              <a:gd name="connsiteX1" fmla="*/ 3962351 w 5859484"/>
              <a:gd name="connsiteY1" fmla="*/ 0 h 6857997"/>
              <a:gd name="connsiteX2" fmla="*/ 4129776 w 5859484"/>
              <a:gd name="connsiteY2" fmla="*/ 128761 h 6857997"/>
              <a:gd name="connsiteX3" fmla="*/ 5859484 w 5859484"/>
              <a:gd name="connsiteY3" fmla="*/ 3718209 h 6857997"/>
              <a:gd name="connsiteX4" fmla="*/ 4624700 w 5859484"/>
              <a:gd name="connsiteY4" fmla="*/ 6845880 h 6857997"/>
              <a:gd name="connsiteX5" fmla="*/ 4612896 w 5859484"/>
              <a:gd name="connsiteY5" fmla="*/ 6857997 h 6857997"/>
              <a:gd name="connsiteX6" fmla="*/ 4017658 w 5859484"/>
              <a:gd name="connsiteY6" fmla="*/ 6857997 h 6857997"/>
              <a:gd name="connsiteX7" fmla="*/ 4173230 w 5859484"/>
              <a:gd name="connsiteY7" fmla="*/ 6719623 h 6857997"/>
              <a:gd name="connsiteX8" fmla="*/ 5443583 w 5859484"/>
              <a:gd name="connsiteY8" fmla="*/ 3718209 h 6857997"/>
              <a:gd name="connsiteX9" fmla="*/ 3355352 w 5859484"/>
              <a:gd name="connsiteY9" fmla="*/ 88079 h 6857997"/>
              <a:gd name="connsiteX10" fmla="*/ 0 w 5859484"/>
              <a:gd name="connsiteY10" fmla="*/ 0 h 6857997"/>
              <a:gd name="connsiteX11" fmla="*/ 2941255 w 5859484"/>
              <a:gd name="connsiteY11" fmla="*/ 0 h 6857997"/>
              <a:gd name="connsiteX12" fmla="*/ 3117080 w 5859484"/>
              <a:gd name="connsiteY12" fmla="*/ 88129 h 6857997"/>
              <a:gd name="connsiteX13" fmla="*/ 5324754 w 5859484"/>
              <a:gd name="connsiteY13" fmla="*/ 3718209 h 6857997"/>
              <a:gd name="connsiteX14" fmla="*/ 4089206 w 5859484"/>
              <a:gd name="connsiteY14" fmla="*/ 6637392 h 6857997"/>
              <a:gd name="connsiteX15" fmla="*/ 3841183 w 5859484"/>
              <a:gd name="connsiteY15" fmla="*/ 6857997 h 6857997"/>
              <a:gd name="connsiteX16" fmla="*/ 0 w 5859484"/>
              <a:gd name="connsiteY16"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859484" h="6857997">
                <a:moveTo>
                  <a:pt x="3198825" y="0"/>
                </a:moveTo>
                <a:lnTo>
                  <a:pt x="3962351" y="0"/>
                </a:lnTo>
                <a:lnTo>
                  <a:pt x="4129776" y="128761"/>
                </a:lnTo>
                <a:cubicBezTo>
                  <a:pt x="5186152" y="981944"/>
                  <a:pt x="5859484" y="2273123"/>
                  <a:pt x="5859484" y="3718209"/>
                </a:cubicBezTo>
                <a:cubicBezTo>
                  <a:pt x="5859484" y="4922447"/>
                  <a:pt x="5391893" y="6019805"/>
                  <a:pt x="4624700" y="6845880"/>
                </a:cubicBezTo>
                <a:lnTo>
                  <a:pt x="4612896" y="6857997"/>
                </a:lnTo>
                <a:lnTo>
                  <a:pt x="4017658" y="6857997"/>
                </a:lnTo>
                <a:lnTo>
                  <a:pt x="4173230" y="6719623"/>
                </a:lnTo>
                <a:cubicBezTo>
                  <a:pt x="4958119" y="5951494"/>
                  <a:pt x="5443583" y="4890334"/>
                  <a:pt x="5443583" y="3718209"/>
                </a:cubicBezTo>
                <a:cubicBezTo>
                  <a:pt x="5443583" y="2179795"/>
                  <a:pt x="4607295" y="832535"/>
                  <a:pt x="3355352" y="88079"/>
                </a:cubicBezTo>
                <a:close/>
                <a:moveTo>
                  <a:pt x="0" y="0"/>
                </a:moveTo>
                <a:lnTo>
                  <a:pt x="2941255" y="0"/>
                </a:lnTo>
                <a:lnTo>
                  <a:pt x="3117080" y="88129"/>
                </a:lnTo>
                <a:cubicBezTo>
                  <a:pt x="4432070" y="787221"/>
                  <a:pt x="5324754" y="2150692"/>
                  <a:pt x="5324754" y="3718209"/>
                </a:cubicBezTo>
                <a:cubicBezTo>
                  <a:pt x="5324754" y="4858221"/>
                  <a:pt x="4852591" y="5890308"/>
                  <a:pt x="4089206" y="6637392"/>
                </a:cubicBezTo>
                <a:lnTo>
                  <a:pt x="3841183" y="6857997"/>
                </a:lnTo>
                <a:lnTo>
                  <a:pt x="0" y="6857997"/>
                </a:lnTo>
                <a:close/>
              </a:path>
            </a:pathLst>
          </a:custGeom>
          <a:solidFill>
            <a:schemeClr val="tx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074" name="Picture 2">
            <a:extLst>
              <a:ext uri="{FF2B5EF4-FFF2-40B4-BE49-F238E27FC236}">
                <a16:creationId xmlns:a16="http://schemas.microsoft.com/office/drawing/2014/main" id="{68D2B5A2-F84C-CC4D-8102-FF2E72C1248E}"/>
              </a:ext>
            </a:extLst>
          </p:cNvPr>
          <p:cNvPicPr>
            <a:picLocks noChangeAspect="1" noChangeArrowheads="1"/>
          </p:cNvPicPr>
          <p:nvPr/>
        </p:nvPicPr>
        <p:blipFill rotWithShape="1">
          <a:blip r:embed="rId4"/>
          <a:srcRect l="32099" r="18348" b="-1"/>
          <a:stretch/>
        </p:blipFill>
        <p:spPr bwMode="auto">
          <a:xfrm>
            <a:off x="0" y="3"/>
            <a:ext cx="6095695" cy="6857997"/>
          </a:xfrm>
          <a:custGeom>
            <a:avLst/>
            <a:gdLst/>
            <a:ahLst/>
            <a:cxnLst/>
            <a:rect l="l" t="t" r="r" b="b"/>
            <a:pathLst>
              <a:path w="6095695" h="6857997">
                <a:moveTo>
                  <a:pt x="3435036" y="0"/>
                </a:moveTo>
                <a:lnTo>
                  <a:pt x="4198562" y="0"/>
                </a:lnTo>
                <a:lnTo>
                  <a:pt x="4365987" y="128761"/>
                </a:lnTo>
                <a:cubicBezTo>
                  <a:pt x="5422363" y="981944"/>
                  <a:pt x="6095695" y="2273123"/>
                  <a:pt x="6095695" y="3718209"/>
                </a:cubicBezTo>
                <a:cubicBezTo>
                  <a:pt x="6095695" y="4922447"/>
                  <a:pt x="5628104" y="6019805"/>
                  <a:pt x="4860911" y="6845880"/>
                </a:cubicBezTo>
                <a:lnTo>
                  <a:pt x="4849107" y="6857997"/>
                </a:lnTo>
                <a:lnTo>
                  <a:pt x="4253869" y="6857997"/>
                </a:lnTo>
                <a:lnTo>
                  <a:pt x="4409441" y="6719623"/>
                </a:lnTo>
                <a:cubicBezTo>
                  <a:pt x="5194330" y="5951494"/>
                  <a:pt x="5679794" y="4890334"/>
                  <a:pt x="5679794" y="3718209"/>
                </a:cubicBezTo>
                <a:cubicBezTo>
                  <a:pt x="5679794" y="2179795"/>
                  <a:pt x="4843506" y="832535"/>
                  <a:pt x="3591563" y="88079"/>
                </a:cubicBezTo>
                <a:close/>
                <a:moveTo>
                  <a:pt x="0" y="0"/>
                </a:moveTo>
                <a:lnTo>
                  <a:pt x="3177466" y="0"/>
                </a:lnTo>
                <a:lnTo>
                  <a:pt x="3353291" y="88129"/>
                </a:lnTo>
                <a:cubicBezTo>
                  <a:pt x="4668281" y="787221"/>
                  <a:pt x="5560965" y="2150692"/>
                  <a:pt x="5560965" y="3718209"/>
                </a:cubicBezTo>
                <a:cubicBezTo>
                  <a:pt x="5560965" y="4858221"/>
                  <a:pt x="5088802" y="5890308"/>
                  <a:pt x="4325417" y="6637392"/>
                </a:cubicBezTo>
                <a:lnTo>
                  <a:pt x="4077394" y="6857997"/>
                </a:lnTo>
                <a:lnTo>
                  <a:pt x="0" y="6857997"/>
                </a:lnTo>
                <a:close/>
              </a:path>
            </a:pathLst>
          </a:custGeom>
          <a:noFill/>
          <a:extLst>
            <a:ext uri="{909E8E84-426E-40DD-AFC4-6F175D3DCCD1}">
              <a14:hiddenFill xmlns:a14="http://schemas.microsoft.com/office/drawing/2010/main">
                <a:solidFill>
                  <a:srgbClr val="FFFFFF"/>
                </a:solidFill>
              </a14:hiddenFill>
            </a:ext>
          </a:extLst>
        </p:spPr>
      </p:pic>
      <p:pic>
        <p:nvPicPr>
          <p:cNvPr id="10" name="Picture 9" descr="Logo&#10;&#10;Description automatically generated">
            <a:extLst>
              <a:ext uri="{FF2B5EF4-FFF2-40B4-BE49-F238E27FC236}">
                <a16:creationId xmlns:a16="http://schemas.microsoft.com/office/drawing/2014/main" id="{991FD23B-2EDB-004D-B65F-3D531EE1F9D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a:off x="10306988" y="-127322"/>
            <a:ext cx="2038990" cy="1773896"/>
          </a:xfrm>
          <a:prstGeom prst="rect">
            <a:avLst/>
          </a:prstGeom>
        </p:spPr>
      </p:pic>
    </p:spTree>
    <p:extLst>
      <p:ext uri="{BB962C8B-B14F-4D97-AF65-F5344CB8AC3E}">
        <p14:creationId xmlns:p14="http://schemas.microsoft.com/office/powerpoint/2010/main" val="2165688147"/>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water, outdoor, sky, scene&#10;&#10;Description automatically generated">
            <a:extLst>
              <a:ext uri="{FF2B5EF4-FFF2-40B4-BE49-F238E27FC236}">
                <a16:creationId xmlns:a16="http://schemas.microsoft.com/office/drawing/2014/main" id="{8E138D9B-49D1-D74E-BE2D-A616107819E7}"/>
              </a:ext>
            </a:extLst>
          </p:cNvPr>
          <p:cNvPicPr>
            <a:picLocks noChangeAspect="1"/>
          </p:cNvPicPr>
          <p:nvPr/>
        </p:nvPicPr>
        <p:blipFill rotWithShape="1">
          <a:blip r:embed="rId3">
            <a:alphaModFix amt="40000"/>
          </a:blip>
          <a:srcRect r="11794" b="1"/>
          <a:stretch/>
        </p:blipFill>
        <p:spPr>
          <a:xfrm>
            <a:off x="3132161" y="2042"/>
            <a:ext cx="9059839" cy="6855958"/>
          </a:xfrm>
          <a:prstGeom prst="rect">
            <a:avLst/>
          </a:prstGeom>
        </p:spPr>
      </p:pic>
      <p:sp>
        <p:nvSpPr>
          <p:cNvPr id="2" name="Title 1">
            <a:extLst>
              <a:ext uri="{FF2B5EF4-FFF2-40B4-BE49-F238E27FC236}">
                <a16:creationId xmlns:a16="http://schemas.microsoft.com/office/drawing/2014/main" id="{CC8D19F1-3971-394F-B598-BB3703CB9F82}"/>
              </a:ext>
            </a:extLst>
          </p:cNvPr>
          <p:cNvSpPr>
            <a:spLocks noGrp="1"/>
          </p:cNvSpPr>
          <p:nvPr>
            <p:ph type="title"/>
          </p:nvPr>
        </p:nvSpPr>
        <p:spPr>
          <a:xfrm>
            <a:off x="6657592" y="1539509"/>
            <a:ext cx="4972511" cy="3367554"/>
          </a:xfrm>
        </p:spPr>
        <p:txBody>
          <a:bodyPr vert="horz" lIns="91440" tIns="45720" rIns="91440" bIns="45720" rtlCol="0" anchor="b">
            <a:normAutofit/>
          </a:bodyPr>
          <a:lstStyle/>
          <a:p>
            <a:r>
              <a:rPr lang="en-US" sz="5600" kern="1200" dirty="0">
                <a:latin typeface="Baskerville" panose="02020502070401020303" pitchFamily="18" charset="0"/>
                <a:ea typeface="Baskerville" panose="02020502070401020303" pitchFamily="18" charset="0"/>
              </a:rPr>
              <a:t>Dr. Christina Rahm CEO &amp; Chief Science Officer</a:t>
            </a:r>
          </a:p>
        </p:txBody>
      </p:sp>
      <p:pic>
        <p:nvPicPr>
          <p:cNvPr id="3074" name="Picture 2" descr="Screen Shot 2020-11-13 at 12.42.07 PM">
            <a:extLst>
              <a:ext uri="{FF2B5EF4-FFF2-40B4-BE49-F238E27FC236}">
                <a16:creationId xmlns:a16="http://schemas.microsoft.com/office/drawing/2014/main" id="{68D2B5A2-F84C-CC4D-8102-FF2E72C1248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1" b="10559"/>
          <a:stretch/>
        </p:blipFill>
        <p:spPr bwMode="auto">
          <a:xfrm>
            <a:off x="0" y="3"/>
            <a:ext cx="6095695" cy="6857997"/>
          </a:xfrm>
          <a:custGeom>
            <a:avLst/>
            <a:gdLst/>
            <a:ahLst/>
            <a:cxnLst/>
            <a:rect l="l" t="t" r="r" b="b"/>
            <a:pathLst>
              <a:path w="6095695" h="6857997">
                <a:moveTo>
                  <a:pt x="3435036" y="0"/>
                </a:moveTo>
                <a:lnTo>
                  <a:pt x="4198562" y="0"/>
                </a:lnTo>
                <a:lnTo>
                  <a:pt x="4365987" y="128761"/>
                </a:lnTo>
                <a:cubicBezTo>
                  <a:pt x="5422363" y="981944"/>
                  <a:pt x="6095695" y="2273123"/>
                  <a:pt x="6095695" y="3718209"/>
                </a:cubicBezTo>
                <a:cubicBezTo>
                  <a:pt x="6095695" y="4922447"/>
                  <a:pt x="5628104" y="6019805"/>
                  <a:pt x="4860911" y="6845880"/>
                </a:cubicBezTo>
                <a:lnTo>
                  <a:pt x="4849107" y="6857997"/>
                </a:lnTo>
                <a:lnTo>
                  <a:pt x="4253869" y="6857997"/>
                </a:lnTo>
                <a:lnTo>
                  <a:pt x="4409441" y="6719623"/>
                </a:lnTo>
                <a:cubicBezTo>
                  <a:pt x="5194330" y="5951494"/>
                  <a:pt x="5679794" y="4890334"/>
                  <a:pt x="5679794" y="3718209"/>
                </a:cubicBezTo>
                <a:cubicBezTo>
                  <a:pt x="5679794" y="2179795"/>
                  <a:pt x="4843506" y="832535"/>
                  <a:pt x="3591563" y="88079"/>
                </a:cubicBezTo>
                <a:close/>
                <a:moveTo>
                  <a:pt x="0" y="0"/>
                </a:moveTo>
                <a:lnTo>
                  <a:pt x="3177466" y="0"/>
                </a:lnTo>
                <a:lnTo>
                  <a:pt x="3353291" y="88129"/>
                </a:lnTo>
                <a:cubicBezTo>
                  <a:pt x="4668281" y="787221"/>
                  <a:pt x="5560965" y="2150692"/>
                  <a:pt x="5560965" y="3718209"/>
                </a:cubicBezTo>
                <a:cubicBezTo>
                  <a:pt x="5560965" y="4858221"/>
                  <a:pt x="5088802" y="5890308"/>
                  <a:pt x="4325417" y="6637392"/>
                </a:cubicBezTo>
                <a:lnTo>
                  <a:pt x="4077394" y="6857997"/>
                </a:lnTo>
                <a:lnTo>
                  <a:pt x="0" y="6857997"/>
                </a:lnTo>
                <a:close/>
              </a:path>
            </a:pathLst>
          </a:custGeom>
          <a:noFill/>
          <a:extLst>
            <a:ext uri="{909E8E84-426E-40DD-AFC4-6F175D3DCCD1}">
              <a14:hiddenFill xmlns:a14="http://schemas.microsoft.com/office/drawing/2010/main">
                <a:solidFill>
                  <a:srgbClr val="FFFFFF"/>
                </a:solidFill>
              </a14:hiddenFill>
            </a:ext>
          </a:extLst>
        </p:spPr>
      </p:pic>
      <p:pic>
        <p:nvPicPr>
          <p:cNvPr id="4" name="Picture 3" descr="Logo&#10;&#10;Description automatically generated">
            <a:extLst>
              <a:ext uri="{FF2B5EF4-FFF2-40B4-BE49-F238E27FC236}">
                <a16:creationId xmlns:a16="http://schemas.microsoft.com/office/drawing/2014/main" id="{2421D264-2352-8840-A97D-A486418DD3A8}"/>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a:off x="10306988" y="-127322"/>
            <a:ext cx="2038990" cy="1773896"/>
          </a:xfrm>
          <a:prstGeom prst="rect">
            <a:avLst/>
          </a:prstGeom>
        </p:spPr>
      </p:pic>
    </p:spTree>
    <p:extLst>
      <p:ext uri="{BB962C8B-B14F-4D97-AF65-F5344CB8AC3E}">
        <p14:creationId xmlns:p14="http://schemas.microsoft.com/office/powerpoint/2010/main" val="34003216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 name="Rectangle 70"/>
          <p:cNvSpPr/>
          <p:nvPr/>
        </p:nvSpPr>
        <p:spPr>
          <a:xfrm>
            <a:off x="-1" y="0"/>
            <a:ext cx="12191697" cy="6858000"/>
          </a:xfrm>
          <a:prstGeom prst="rect">
            <a:avLst/>
          </a:prstGeom>
          <a:solidFill>
            <a:srgbClr val="FFFFFF"/>
          </a:solidFill>
          <a:ln w="12700">
            <a:miter lim="400000"/>
          </a:ln>
        </p:spPr>
        <p:txBody>
          <a:bodyPr lIns="45719" rIns="45719" anchor="ctr"/>
          <a:lstStyle/>
          <a:p>
            <a:pPr algn="ctr">
              <a:defRPr>
                <a:solidFill>
                  <a:srgbClr val="FFFFFF"/>
                </a:solidFill>
              </a:defRPr>
            </a:pPr>
            <a:endParaRPr/>
          </a:p>
        </p:txBody>
      </p:sp>
      <p:pic>
        <p:nvPicPr>
          <p:cNvPr id="157" name="Picture 20" descr="Picture 20"/>
          <p:cNvPicPr>
            <a:picLocks noChangeAspect="1"/>
          </p:cNvPicPr>
          <p:nvPr/>
        </p:nvPicPr>
        <p:blipFill>
          <a:blip r:embed="rId3">
            <a:alphaModFix amt="50000"/>
          </a:blip>
          <a:srcRect t="29" r="10667"/>
          <a:stretch>
            <a:fillRect/>
          </a:stretch>
        </p:blipFill>
        <p:spPr>
          <a:xfrm>
            <a:off x="2926981" y="0"/>
            <a:ext cx="9264715" cy="6858000"/>
          </a:xfrm>
          <a:prstGeom prst="rect">
            <a:avLst/>
          </a:prstGeom>
          <a:ln w="12700">
            <a:miter lim="400000"/>
          </a:ln>
        </p:spPr>
      </p:pic>
      <p:sp>
        <p:nvSpPr>
          <p:cNvPr id="158" name="Title 1"/>
          <p:cNvSpPr txBox="1">
            <a:spLocks noGrp="1"/>
          </p:cNvSpPr>
          <p:nvPr>
            <p:ph type="title"/>
          </p:nvPr>
        </p:nvSpPr>
        <p:spPr>
          <a:xfrm>
            <a:off x="5859483" y="2944295"/>
            <a:ext cx="5941974" cy="1166550"/>
          </a:xfrm>
          <a:prstGeom prst="rect">
            <a:avLst/>
          </a:prstGeom>
        </p:spPr>
        <p:txBody>
          <a:bodyPr anchor="b">
            <a:normAutofit/>
          </a:bodyPr>
          <a:lstStyle/>
          <a:p>
            <a:pPr algn="ctr">
              <a:defRPr sz="5400">
                <a:solidFill>
                  <a:srgbClr val="000000"/>
                </a:solidFill>
              </a:defRPr>
            </a:pPr>
            <a:r>
              <a:rPr sz="5400" dirty="0">
                <a:latin typeface="Baskerville" panose="02020502070401020303" pitchFamily="18" charset="0"/>
                <a:ea typeface="Baskerville" panose="02020502070401020303" pitchFamily="18" charset="0"/>
              </a:rPr>
              <a:t>Dr. Tina Božičnik</a:t>
            </a:r>
          </a:p>
        </p:txBody>
      </p:sp>
      <p:sp>
        <p:nvSpPr>
          <p:cNvPr id="159" name="Freeform: Shape 72"/>
          <p:cNvSpPr/>
          <p:nvPr/>
        </p:nvSpPr>
        <p:spPr>
          <a:xfrm>
            <a:off x="0" y="3"/>
            <a:ext cx="5859484" cy="6857998"/>
          </a:xfrm>
          <a:custGeom>
            <a:avLst/>
            <a:gdLst/>
            <a:ahLst/>
            <a:cxnLst>
              <a:cxn ang="0">
                <a:pos x="wd2" y="hd2"/>
              </a:cxn>
              <a:cxn ang="5400000">
                <a:pos x="wd2" y="hd2"/>
              </a:cxn>
              <a:cxn ang="10800000">
                <a:pos x="wd2" y="hd2"/>
              </a:cxn>
              <a:cxn ang="16200000">
                <a:pos x="wd2" y="hd2"/>
              </a:cxn>
            </a:cxnLst>
            <a:rect l="0" t="0" r="r" b="b"/>
            <a:pathLst>
              <a:path w="21600" h="21600" extrusionOk="0">
                <a:moveTo>
                  <a:pt x="11792" y="0"/>
                </a:moveTo>
                <a:lnTo>
                  <a:pt x="14607" y="0"/>
                </a:lnTo>
                <a:lnTo>
                  <a:pt x="15224" y="406"/>
                </a:lnTo>
                <a:cubicBezTo>
                  <a:pt x="19118" y="3093"/>
                  <a:pt x="21600" y="7159"/>
                  <a:pt x="21600" y="11711"/>
                </a:cubicBezTo>
                <a:cubicBezTo>
                  <a:pt x="21600" y="15504"/>
                  <a:pt x="19876" y="18960"/>
                  <a:pt x="17048" y="21562"/>
                </a:cubicBezTo>
                <a:lnTo>
                  <a:pt x="17005" y="21600"/>
                </a:lnTo>
                <a:lnTo>
                  <a:pt x="14810" y="21600"/>
                </a:lnTo>
                <a:lnTo>
                  <a:pt x="15384" y="21164"/>
                </a:lnTo>
                <a:cubicBezTo>
                  <a:pt x="18277" y="18745"/>
                  <a:pt x="20067" y="15403"/>
                  <a:pt x="20067" y="11711"/>
                </a:cubicBezTo>
                <a:cubicBezTo>
                  <a:pt x="20067" y="6865"/>
                  <a:pt x="16984" y="2622"/>
                  <a:pt x="12369" y="277"/>
                </a:cubicBezTo>
                <a:close/>
                <a:moveTo>
                  <a:pt x="0" y="0"/>
                </a:moveTo>
                <a:lnTo>
                  <a:pt x="10842" y="0"/>
                </a:lnTo>
                <a:lnTo>
                  <a:pt x="11491" y="278"/>
                </a:lnTo>
                <a:cubicBezTo>
                  <a:pt x="16338" y="2479"/>
                  <a:pt x="19629" y="6774"/>
                  <a:pt x="19629" y="11711"/>
                </a:cubicBezTo>
                <a:cubicBezTo>
                  <a:pt x="19629" y="15301"/>
                  <a:pt x="17888" y="18552"/>
                  <a:pt x="15074" y="20905"/>
                </a:cubicBezTo>
                <a:lnTo>
                  <a:pt x="14160" y="21600"/>
                </a:lnTo>
                <a:lnTo>
                  <a:pt x="0" y="21600"/>
                </a:lnTo>
                <a:close/>
              </a:path>
            </a:pathLst>
          </a:custGeom>
          <a:solidFill>
            <a:srgbClr val="FFFFFF">
              <a:alpha val="90000"/>
            </a:srgbClr>
          </a:solidFill>
          <a:ln w="12700">
            <a:miter lim="400000"/>
          </a:ln>
        </p:spPr>
        <p:txBody>
          <a:bodyPr lIns="45719" rIns="45719" anchor="ctr"/>
          <a:lstStyle/>
          <a:p>
            <a:pPr algn="ctr">
              <a:defRPr>
                <a:solidFill>
                  <a:srgbClr val="FFFFFF"/>
                </a:solidFill>
              </a:defRPr>
            </a:pPr>
            <a:endParaRPr/>
          </a:p>
        </p:txBody>
      </p:sp>
      <p:pic>
        <p:nvPicPr>
          <p:cNvPr id="160" name="Picture 19" descr="Picture 19"/>
          <p:cNvPicPr>
            <a:picLocks noChangeAspect="1"/>
          </p:cNvPicPr>
          <p:nvPr/>
        </p:nvPicPr>
        <p:blipFill>
          <a:blip r:embed="rId4"/>
          <a:stretch>
            <a:fillRect/>
          </a:stretch>
        </p:blipFill>
        <p:spPr>
          <a:xfrm>
            <a:off x="10335100" y="171872"/>
            <a:ext cx="2038991" cy="1773897"/>
          </a:xfrm>
          <a:prstGeom prst="rect">
            <a:avLst/>
          </a:prstGeom>
          <a:ln w="12700">
            <a:miter lim="400000"/>
          </a:ln>
        </p:spPr>
      </p:pic>
      <p:pic>
        <p:nvPicPr>
          <p:cNvPr id="161" name="Picture 15" descr="Picture 15"/>
          <p:cNvPicPr>
            <a:picLocks noChangeAspect="1"/>
          </p:cNvPicPr>
          <p:nvPr/>
        </p:nvPicPr>
        <p:blipFill>
          <a:blip r:embed="rId5"/>
          <a:stretch>
            <a:fillRect/>
          </a:stretch>
        </p:blipFill>
        <p:spPr>
          <a:xfrm>
            <a:off x="-1314450" y="-252514"/>
            <a:ext cx="7108471" cy="7108472"/>
          </a:xfrm>
          <a:prstGeom prst="rect">
            <a:avLst/>
          </a:prstGeom>
          <a:ln w="12700">
            <a:miter lim="400000"/>
          </a:ln>
        </p:spPr>
      </p:pic>
    </p:spTree>
    <p:extLst>
      <p:ext uri="{BB962C8B-B14F-4D97-AF65-F5344CB8AC3E}">
        <p14:creationId xmlns:p14="http://schemas.microsoft.com/office/powerpoint/2010/main" val="2712023328"/>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9" presetClass="entr" fill="hold" grpId="0" nodeType="afterEffect">
                                  <p:stCondLst>
                                    <p:cond delay="1000"/>
                                  </p:stCondLst>
                                  <p:iterate>
                                    <p:tmAbs val="0"/>
                                  </p:iterate>
                                  <p:childTnLst>
                                    <p:set>
                                      <p:cBhvr>
                                        <p:cTn id="6" fill="hold"/>
                                        <p:tgtEl>
                                          <p:spTgt spid="158"/>
                                        </p:tgtEl>
                                        <p:attrNameLst>
                                          <p:attrName>style.visibility</p:attrName>
                                        </p:attrNameLst>
                                      </p:cBhvr>
                                      <p:to>
                                        <p:strVal val="visible"/>
                                      </p:to>
                                    </p:set>
                                    <p:animEffect transition="in" filter="dissolve">
                                      <p:cBhvr>
                                        <p:cTn id="7" dur="400"/>
                                        <p:tgtEl>
                                          <p:spTgt spid="1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8" grpId="0" animBg="1" advAuto="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3346177D-ADC4-4968-B747-5CFCD390B5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99141B0-FD54-E945-BD84-8956A51AD43B}"/>
              </a:ext>
            </a:extLst>
          </p:cNvPr>
          <p:cNvSpPr>
            <a:spLocks noGrp="1"/>
          </p:cNvSpPr>
          <p:nvPr>
            <p:ph type="title"/>
          </p:nvPr>
        </p:nvSpPr>
        <p:spPr>
          <a:xfrm>
            <a:off x="3246839" y="505649"/>
            <a:ext cx="6718963" cy="4378867"/>
          </a:xfrm>
        </p:spPr>
        <p:txBody>
          <a:bodyPr anchor="b">
            <a:normAutofit/>
          </a:bodyPr>
          <a:lstStyle/>
          <a:p>
            <a:pPr algn="ctr"/>
            <a:r>
              <a:rPr lang="en-US" sz="4800" dirty="0">
                <a:latin typeface="Baskerville" panose="02020502070401020303" pitchFamily="18" charset="0"/>
                <a:ea typeface="Baskerville" panose="02020502070401020303" pitchFamily="18" charset="0"/>
              </a:rPr>
              <a:t>ISNS Case Study</a:t>
            </a:r>
            <a:br>
              <a:rPr lang="en-US" sz="4800" dirty="0">
                <a:latin typeface="Baskerville" panose="02020502070401020303" pitchFamily="18" charset="0"/>
                <a:ea typeface="Baskerville" panose="02020502070401020303" pitchFamily="18" charset="0"/>
              </a:rPr>
            </a:br>
            <a:r>
              <a:rPr lang="en-US" sz="4800" dirty="0">
                <a:latin typeface="Baskerville" panose="02020502070401020303" pitchFamily="18" charset="0"/>
                <a:ea typeface="Baskerville" panose="02020502070401020303" pitchFamily="18" charset="0"/>
              </a:rPr>
              <a:t>Presented by: </a:t>
            </a:r>
            <a:br>
              <a:rPr lang="en-US" sz="4800" dirty="0">
                <a:latin typeface="Baskerville" panose="02020502070401020303" pitchFamily="18" charset="0"/>
                <a:ea typeface="Baskerville" panose="02020502070401020303" pitchFamily="18" charset="0"/>
              </a:rPr>
            </a:br>
            <a:r>
              <a:rPr lang="en-US" sz="4800" dirty="0">
                <a:latin typeface="Baskerville" panose="02020502070401020303" pitchFamily="18" charset="0"/>
                <a:ea typeface="Baskerville" panose="02020502070401020303" pitchFamily="18" charset="0"/>
              </a:rPr>
              <a:t>Dr. Tina Božičnik</a:t>
            </a:r>
            <a:br>
              <a:rPr lang="en-US" sz="4800" dirty="0">
                <a:latin typeface="Baskerville" panose="02020502070401020303" pitchFamily="18" charset="0"/>
                <a:ea typeface="Baskerville" panose="02020502070401020303" pitchFamily="18" charset="0"/>
              </a:rPr>
            </a:br>
            <a:endParaRPr lang="en-US" sz="4800" dirty="0">
              <a:latin typeface="Baskerville" panose="02020502070401020303" pitchFamily="18" charset="0"/>
              <a:ea typeface="Baskerville" panose="02020502070401020303" pitchFamily="18" charset="0"/>
            </a:endParaRPr>
          </a:p>
        </p:txBody>
      </p:sp>
      <p:sp>
        <p:nvSpPr>
          <p:cNvPr id="28" name="Rectangle 27">
            <a:extLst>
              <a:ext uri="{FF2B5EF4-FFF2-40B4-BE49-F238E27FC236}">
                <a16:creationId xmlns:a16="http://schemas.microsoft.com/office/drawing/2014/main" id="{0844A943-BF79-4FEA-ABB1-3BD54D2366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78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6437CC72-F4A8-4DC3-AFAB-D22C482C81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63000"/>
                </a:srgbClr>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descr="Logo&#10;&#10;Description automatically generated">
            <a:extLst>
              <a:ext uri="{FF2B5EF4-FFF2-40B4-BE49-F238E27FC236}">
                <a16:creationId xmlns:a16="http://schemas.microsoft.com/office/drawing/2014/main" id="{605EB215-52FE-9A42-B9D5-B892E1B971C2}"/>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48886" y="1549973"/>
            <a:ext cx="4259792" cy="3705966"/>
          </a:xfrm>
          <a:prstGeom prst="rect">
            <a:avLst/>
          </a:prstGeom>
        </p:spPr>
      </p:pic>
      <p:sp>
        <p:nvSpPr>
          <p:cNvPr id="5" name="Rectangle 4">
            <a:extLst>
              <a:ext uri="{FF2B5EF4-FFF2-40B4-BE49-F238E27FC236}">
                <a16:creationId xmlns:a16="http://schemas.microsoft.com/office/drawing/2014/main" id="{B1130800-707B-BD44-BB55-E6869EA63031}"/>
              </a:ext>
            </a:extLst>
          </p:cNvPr>
          <p:cNvSpPr/>
          <p:nvPr/>
        </p:nvSpPr>
        <p:spPr>
          <a:xfrm>
            <a:off x="0" y="0"/>
            <a:ext cx="12191998" cy="405114"/>
          </a:xfrm>
          <a:prstGeom prst="rect">
            <a:avLst/>
          </a:prstGeom>
          <a:gradFill flip="none" rotWithShape="1">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1506886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E971D78-B2D0-8846-9084-DC97F78E3A41}"/>
              </a:ext>
            </a:extLst>
          </p:cNvPr>
          <p:cNvSpPr>
            <a:spLocks noGrp="1"/>
          </p:cNvSpPr>
          <p:nvPr>
            <p:ph type="title"/>
          </p:nvPr>
        </p:nvSpPr>
        <p:spPr>
          <a:xfrm>
            <a:off x="488950" y="526370"/>
            <a:ext cx="5251316" cy="993775"/>
          </a:xfrm>
        </p:spPr>
        <p:txBody>
          <a:bodyPr vert="horz" lIns="91440" tIns="45720" rIns="91440" bIns="45720" rtlCol="0" anchor="ctr">
            <a:normAutofit/>
          </a:bodyPr>
          <a:lstStyle/>
          <a:p>
            <a:pPr algn="ctr"/>
            <a:r>
              <a:rPr lang="en-US" sz="4800" dirty="0">
                <a:latin typeface="Baskerville" panose="02020502070401020303" pitchFamily="18" charset="0"/>
                <a:ea typeface="Baskerville" panose="02020502070401020303" pitchFamily="18" charset="0"/>
              </a:rPr>
              <a:t>ASTHMA</a:t>
            </a:r>
          </a:p>
        </p:txBody>
      </p:sp>
      <p:sp>
        <p:nvSpPr>
          <p:cNvPr id="7" name="Content Placeholder 6">
            <a:extLst>
              <a:ext uri="{FF2B5EF4-FFF2-40B4-BE49-F238E27FC236}">
                <a16:creationId xmlns:a16="http://schemas.microsoft.com/office/drawing/2014/main" id="{389C3907-B251-1642-9EAE-CEA665F3FD32}"/>
              </a:ext>
            </a:extLst>
          </p:cNvPr>
          <p:cNvSpPr>
            <a:spLocks noGrp="1"/>
          </p:cNvSpPr>
          <p:nvPr>
            <p:ph idx="1"/>
          </p:nvPr>
        </p:nvSpPr>
        <p:spPr>
          <a:xfrm>
            <a:off x="266430" y="2046514"/>
            <a:ext cx="5962785" cy="4408054"/>
          </a:xfrm>
        </p:spPr>
        <p:txBody>
          <a:bodyPr vert="horz" lIns="91440" tIns="45720" rIns="91440" bIns="45720" rtlCol="0">
            <a:normAutofit fontScale="55000" lnSpcReduction="20000"/>
          </a:bodyPr>
          <a:lstStyle/>
          <a:p>
            <a:pPr marL="0" indent="0">
              <a:lnSpc>
                <a:spcPct val="170000"/>
              </a:lnSpc>
              <a:buNone/>
            </a:pPr>
            <a:r>
              <a:rPr lang="en-US" dirty="0"/>
              <a:t> </a:t>
            </a:r>
            <a:r>
              <a:rPr lang="en-US" dirty="0">
                <a:latin typeface="Baskerville" panose="02020502070401020303" pitchFamily="18" charset="0"/>
                <a:ea typeface="Baskerville" panose="02020502070401020303" pitchFamily="18" charset="0"/>
              </a:rPr>
              <a:t>Categorized as a chronic inflammatory disease, asthma is one of the most common lung conditions effecting children, adolescents and adults with more than 24 million people in the United States diagnosed with it. Asthma occurs because the airways that carry air into and out of the lungs become inflamed, irritated, and narrowed. Due to this, the muscles surrounding the airways tighten up and the cells in the airway begin producing more mucus than usual. This disease is caused by failure of the respiratory and immune systems to develop normally.  The symptoms include wheezing, coughing, shortness of breath, and chest tightness. This disease is more often seen in children, but regression can occur with age with up to one-third of children becoming disease free in young adulthood.  </a:t>
            </a:r>
            <a:endParaRPr lang="en-US" sz="1600" dirty="0">
              <a:latin typeface="Baskerville" panose="02020502070401020303" pitchFamily="18" charset="0"/>
              <a:ea typeface="Baskerville" panose="02020502070401020303" pitchFamily="18" charset="0"/>
            </a:endParaRPr>
          </a:p>
        </p:txBody>
      </p:sp>
      <p:pic>
        <p:nvPicPr>
          <p:cNvPr id="4" name="Picture 3">
            <a:extLst>
              <a:ext uri="{FF2B5EF4-FFF2-40B4-BE49-F238E27FC236}">
                <a16:creationId xmlns:a16="http://schemas.microsoft.com/office/drawing/2014/main" id="{2BBA18C8-FB01-1642-B9E3-A858C0A07A46}"/>
              </a:ext>
            </a:extLst>
          </p:cNvPr>
          <p:cNvPicPr>
            <a:picLocks noChangeAspect="1"/>
          </p:cNvPicPr>
          <p:nvPr/>
        </p:nvPicPr>
        <p:blipFill rotWithShape="1">
          <a:blip r:embed="rId3"/>
          <a:srcRect l="8985" r="42107"/>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pic>
        <p:nvPicPr>
          <p:cNvPr id="13" name="Content Placeholder 10" descr="Logo&#10;&#10;Description automatically generated">
            <a:extLst>
              <a:ext uri="{FF2B5EF4-FFF2-40B4-BE49-F238E27FC236}">
                <a16:creationId xmlns:a16="http://schemas.microsoft.com/office/drawing/2014/main" id="{7D687AC6-AC25-7A40-A65D-1234D7AFEE15}"/>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104136" y="111862"/>
            <a:ext cx="1888496" cy="1642969"/>
          </a:xfrm>
          <a:prstGeom prst="rect">
            <a:avLst/>
          </a:prstGeom>
        </p:spPr>
      </p:pic>
      <p:pic>
        <p:nvPicPr>
          <p:cNvPr id="8" name="Picture 7">
            <a:extLst>
              <a:ext uri="{FF2B5EF4-FFF2-40B4-BE49-F238E27FC236}">
                <a16:creationId xmlns:a16="http://schemas.microsoft.com/office/drawing/2014/main" id="{1122A46E-F9E8-624E-B917-44C02B2D4E5F}"/>
              </a:ext>
            </a:extLst>
          </p:cNvPr>
          <p:cNvPicPr>
            <a:picLocks noChangeAspect="1"/>
          </p:cNvPicPr>
          <p:nvPr/>
        </p:nvPicPr>
        <p:blipFill>
          <a:blip r:embed="rId6"/>
          <a:stretch>
            <a:fillRect/>
          </a:stretch>
        </p:blipFill>
        <p:spPr>
          <a:xfrm>
            <a:off x="0" y="6420440"/>
            <a:ext cx="12192000" cy="437560"/>
          </a:xfrm>
          <a:prstGeom prst="rect">
            <a:avLst/>
          </a:prstGeom>
        </p:spPr>
      </p:pic>
    </p:spTree>
    <p:extLst>
      <p:ext uri="{BB962C8B-B14F-4D97-AF65-F5344CB8AC3E}">
        <p14:creationId xmlns:p14="http://schemas.microsoft.com/office/powerpoint/2010/main" val="7100223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1" name="Rectangle 50">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0E35FB4-0C4E-F945-8258-A950D85D23B0}"/>
              </a:ext>
            </a:extLst>
          </p:cNvPr>
          <p:cNvSpPr>
            <a:spLocks noGrp="1"/>
          </p:cNvSpPr>
          <p:nvPr>
            <p:ph type="title"/>
          </p:nvPr>
        </p:nvSpPr>
        <p:spPr>
          <a:xfrm>
            <a:off x="150748" y="315077"/>
            <a:ext cx="5010207" cy="1956841"/>
          </a:xfrm>
        </p:spPr>
        <p:txBody>
          <a:bodyPr anchor="b">
            <a:normAutofit/>
          </a:bodyPr>
          <a:lstStyle/>
          <a:p>
            <a:pPr algn="ctr"/>
            <a:r>
              <a:rPr lang="en-US" sz="4800" dirty="0">
                <a:latin typeface="Baskerville" panose="02020502070401020303" pitchFamily="18" charset="0"/>
                <a:ea typeface="Baskerville" panose="02020502070401020303" pitchFamily="18" charset="0"/>
              </a:rPr>
              <a:t>RISK FACTORS OF ASTHMA  </a:t>
            </a:r>
          </a:p>
        </p:txBody>
      </p:sp>
      <p:sp>
        <p:nvSpPr>
          <p:cNvPr id="53"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26AAAC04-B9EF-A547-9D33-CF70D0DEFE63}"/>
              </a:ext>
            </a:extLst>
          </p:cNvPr>
          <p:cNvSpPr>
            <a:spLocks noGrp="1"/>
          </p:cNvSpPr>
          <p:nvPr>
            <p:ph idx="1"/>
          </p:nvPr>
        </p:nvSpPr>
        <p:spPr>
          <a:xfrm>
            <a:off x="640080" y="2872899"/>
            <a:ext cx="4243589" cy="3320668"/>
          </a:xfrm>
        </p:spPr>
        <p:txBody>
          <a:bodyPr>
            <a:normAutofit fontScale="92500" lnSpcReduction="10000"/>
          </a:bodyPr>
          <a:lstStyle/>
          <a:p>
            <a:pPr marL="0" indent="0">
              <a:lnSpc>
                <a:spcPct val="110000"/>
              </a:lnSpc>
              <a:buNone/>
            </a:pPr>
            <a:r>
              <a:rPr lang="en-US" sz="1800" dirty="0">
                <a:latin typeface="Baskerville" panose="02020502070401020303" pitchFamily="18" charset="0"/>
                <a:ea typeface="Baskerville" panose="02020502070401020303" pitchFamily="18" charset="0"/>
              </a:rPr>
              <a:t>This disease is caused by failure of the respiratory and immune systems to develop normally. Risk factors include</a:t>
            </a:r>
          </a:p>
          <a:p>
            <a:pPr fontAlgn="base"/>
            <a:r>
              <a:rPr lang="en-US" sz="1800" dirty="0">
                <a:latin typeface="Baskerville" panose="02020502070401020303" pitchFamily="18" charset="0"/>
                <a:ea typeface="Baskerville" panose="02020502070401020303" pitchFamily="18" charset="0"/>
              </a:rPr>
              <a:t>Family History </a:t>
            </a:r>
          </a:p>
          <a:p>
            <a:pPr fontAlgn="base"/>
            <a:r>
              <a:rPr lang="en-US" sz="1800" dirty="0">
                <a:latin typeface="Baskerville" panose="02020502070401020303" pitchFamily="18" charset="0"/>
                <a:ea typeface="Baskerville" panose="02020502070401020303" pitchFamily="18" charset="0"/>
              </a:rPr>
              <a:t>Viral Respiratory Infections </a:t>
            </a:r>
          </a:p>
          <a:p>
            <a:pPr fontAlgn="base"/>
            <a:r>
              <a:rPr lang="en-US" sz="1800" dirty="0">
                <a:latin typeface="Baskerville" panose="02020502070401020303" pitchFamily="18" charset="0"/>
                <a:ea typeface="Baskerville" panose="02020502070401020303" pitchFamily="18" charset="0"/>
              </a:rPr>
              <a:t>Allergies </a:t>
            </a:r>
          </a:p>
          <a:p>
            <a:pPr fontAlgn="base"/>
            <a:r>
              <a:rPr lang="en-US" sz="1800" dirty="0">
                <a:latin typeface="Baskerville" panose="02020502070401020303" pitchFamily="18" charset="0"/>
                <a:ea typeface="Baskerville" panose="02020502070401020303" pitchFamily="18" charset="0"/>
              </a:rPr>
              <a:t>Occupational Exposures</a:t>
            </a:r>
          </a:p>
          <a:p>
            <a:pPr fontAlgn="base"/>
            <a:r>
              <a:rPr lang="en-US" sz="1800" dirty="0">
                <a:latin typeface="Baskerville" panose="02020502070401020303" pitchFamily="18" charset="0"/>
                <a:ea typeface="Baskerville" panose="02020502070401020303" pitchFamily="18" charset="0"/>
              </a:rPr>
              <a:t>Smoking </a:t>
            </a:r>
          </a:p>
          <a:p>
            <a:pPr fontAlgn="base"/>
            <a:r>
              <a:rPr lang="en-US" sz="1800" dirty="0">
                <a:latin typeface="Baskerville" panose="02020502070401020303" pitchFamily="18" charset="0"/>
                <a:ea typeface="Baskerville" panose="02020502070401020303" pitchFamily="18" charset="0"/>
              </a:rPr>
              <a:t>Air Pollution</a:t>
            </a:r>
          </a:p>
          <a:p>
            <a:pPr fontAlgn="base"/>
            <a:r>
              <a:rPr lang="en-US" sz="1800" dirty="0">
                <a:latin typeface="Baskerville" panose="02020502070401020303" pitchFamily="18" charset="0"/>
                <a:ea typeface="Baskerville" panose="02020502070401020303" pitchFamily="18" charset="0"/>
              </a:rPr>
              <a:t>Obesity</a:t>
            </a:r>
          </a:p>
          <a:p>
            <a:pPr marL="0" indent="0">
              <a:buNone/>
            </a:pPr>
            <a:endParaRPr lang="en-US" sz="1400" dirty="0"/>
          </a:p>
        </p:txBody>
      </p:sp>
      <p:pic>
        <p:nvPicPr>
          <p:cNvPr id="7" name="Picture 6">
            <a:extLst>
              <a:ext uri="{FF2B5EF4-FFF2-40B4-BE49-F238E27FC236}">
                <a16:creationId xmlns:a16="http://schemas.microsoft.com/office/drawing/2014/main" id="{27A045FE-A048-214B-8C36-7B95AAE7B294}"/>
              </a:ext>
            </a:extLst>
          </p:cNvPr>
          <p:cNvPicPr>
            <a:picLocks noChangeAspect="1"/>
          </p:cNvPicPr>
          <p:nvPr/>
        </p:nvPicPr>
        <p:blipFill rotWithShape="1">
          <a:blip r:embed="rId3"/>
          <a:srcRect l="16214" r="8559"/>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pic>
        <p:nvPicPr>
          <p:cNvPr id="8" name="Picture 7">
            <a:extLst>
              <a:ext uri="{FF2B5EF4-FFF2-40B4-BE49-F238E27FC236}">
                <a16:creationId xmlns:a16="http://schemas.microsoft.com/office/drawing/2014/main" id="{3EED56CC-8108-4F44-9F20-D1E71DF49A55}"/>
              </a:ext>
            </a:extLst>
          </p:cNvPr>
          <p:cNvPicPr>
            <a:picLocks noChangeAspect="1"/>
          </p:cNvPicPr>
          <p:nvPr/>
        </p:nvPicPr>
        <p:blipFill>
          <a:blip r:embed="rId4"/>
          <a:stretch>
            <a:fillRect/>
          </a:stretch>
        </p:blipFill>
        <p:spPr>
          <a:xfrm>
            <a:off x="0" y="6420440"/>
            <a:ext cx="12192000" cy="437560"/>
          </a:xfrm>
          <a:prstGeom prst="rect">
            <a:avLst/>
          </a:prstGeom>
        </p:spPr>
      </p:pic>
    </p:spTree>
    <p:extLst>
      <p:ext uri="{BB962C8B-B14F-4D97-AF65-F5344CB8AC3E}">
        <p14:creationId xmlns:p14="http://schemas.microsoft.com/office/powerpoint/2010/main" val="7031149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09892A-6079-C843-B281-C103D5F8B371}"/>
              </a:ext>
            </a:extLst>
          </p:cNvPr>
          <p:cNvSpPr>
            <a:spLocks noGrp="1"/>
          </p:cNvSpPr>
          <p:nvPr>
            <p:ph type="title"/>
          </p:nvPr>
        </p:nvSpPr>
        <p:spPr>
          <a:xfrm>
            <a:off x="838200" y="464412"/>
            <a:ext cx="10515600" cy="1325563"/>
          </a:xfrm>
        </p:spPr>
        <p:txBody>
          <a:bodyPr>
            <a:normAutofit/>
          </a:bodyPr>
          <a:lstStyle/>
          <a:p>
            <a:r>
              <a:rPr lang="en-US" sz="3200" dirty="0">
                <a:latin typeface="Baskerville" panose="02020502070401020303" pitchFamily="18" charset="0"/>
                <a:ea typeface="Baskerville" panose="02020502070401020303" pitchFamily="18" charset="0"/>
              </a:rPr>
              <a:t>Impact of Air Pollution on Asthma Outcomes</a:t>
            </a:r>
            <a:br>
              <a:rPr lang="en-US" dirty="0">
                <a:latin typeface="Baskerville" panose="02020502070401020303" pitchFamily="18" charset="0"/>
                <a:ea typeface="Baskerville" panose="02020502070401020303" pitchFamily="18" charset="0"/>
              </a:rPr>
            </a:br>
            <a:r>
              <a:rPr lang="en-US" sz="1600" dirty="0">
                <a:latin typeface="Baskerville" panose="02020502070401020303" pitchFamily="18" charset="0"/>
                <a:ea typeface="Baskerville" panose="02020502070401020303" pitchFamily="18" charset="0"/>
              </a:rPr>
              <a:t>By </a:t>
            </a:r>
            <a:r>
              <a:rPr lang="en-US" sz="1600" u="sng" dirty="0">
                <a:latin typeface="Baskerville" panose="02020502070401020303" pitchFamily="18" charset="0"/>
                <a:ea typeface="Baskerville" panose="02020502070401020303" pitchFamily="18" charset="0"/>
                <a:hlinkClick r:id="rId2"/>
              </a:rPr>
              <a:t>Angelica I. Tiotiu</a:t>
            </a:r>
            <a:r>
              <a:rPr lang="en-US" sz="1600" dirty="0">
                <a:latin typeface="Baskerville" panose="02020502070401020303" pitchFamily="18" charset="0"/>
                <a:ea typeface="Baskerville" panose="02020502070401020303" pitchFamily="18" charset="0"/>
              </a:rPr>
              <a:t>,</a:t>
            </a:r>
            <a:r>
              <a:rPr lang="en-US" sz="1600" baseline="30000" dirty="0">
                <a:latin typeface="Baskerville" panose="02020502070401020303" pitchFamily="18" charset="0"/>
                <a:ea typeface="Baskerville" panose="02020502070401020303" pitchFamily="18" charset="0"/>
              </a:rPr>
              <a:t>1,2,*</a:t>
            </a:r>
            <a:r>
              <a:rPr lang="en-US" sz="1600" dirty="0">
                <a:latin typeface="Baskerville" panose="02020502070401020303" pitchFamily="18" charset="0"/>
                <a:ea typeface="Baskerville" panose="02020502070401020303" pitchFamily="18" charset="0"/>
              </a:rPr>
              <a:t> </a:t>
            </a:r>
            <a:r>
              <a:rPr lang="en-US" sz="1600" u="sng" dirty="0">
                <a:latin typeface="Baskerville" panose="02020502070401020303" pitchFamily="18" charset="0"/>
                <a:ea typeface="Baskerville" panose="02020502070401020303" pitchFamily="18" charset="0"/>
                <a:hlinkClick r:id="rId3"/>
              </a:rPr>
              <a:t>Plamena Novakova</a:t>
            </a:r>
            <a:r>
              <a:rPr lang="en-US" sz="1600" dirty="0">
                <a:latin typeface="Baskerville" panose="02020502070401020303" pitchFamily="18" charset="0"/>
                <a:ea typeface="Baskerville" panose="02020502070401020303" pitchFamily="18" charset="0"/>
              </a:rPr>
              <a:t>,</a:t>
            </a:r>
            <a:r>
              <a:rPr lang="en-US" sz="1600" baseline="30000" dirty="0">
                <a:latin typeface="Baskerville" panose="02020502070401020303" pitchFamily="18" charset="0"/>
                <a:ea typeface="Baskerville" panose="02020502070401020303" pitchFamily="18" charset="0"/>
              </a:rPr>
              <a:t>3</a:t>
            </a:r>
            <a:r>
              <a:rPr lang="en-US" sz="1600" dirty="0">
                <a:latin typeface="Baskerville" panose="02020502070401020303" pitchFamily="18" charset="0"/>
                <a:ea typeface="Baskerville" panose="02020502070401020303" pitchFamily="18" charset="0"/>
              </a:rPr>
              <a:t> </a:t>
            </a:r>
            <a:r>
              <a:rPr lang="en-US" sz="1600" u="sng" dirty="0">
                <a:latin typeface="Baskerville" panose="02020502070401020303" pitchFamily="18" charset="0"/>
                <a:ea typeface="Baskerville" panose="02020502070401020303" pitchFamily="18" charset="0"/>
                <a:hlinkClick r:id="rId4"/>
              </a:rPr>
              <a:t>Denislava Nedeva</a:t>
            </a:r>
            <a:r>
              <a:rPr lang="en-US" sz="1600" dirty="0">
                <a:latin typeface="Baskerville" panose="02020502070401020303" pitchFamily="18" charset="0"/>
                <a:ea typeface="Baskerville" panose="02020502070401020303" pitchFamily="18" charset="0"/>
              </a:rPr>
              <a:t>,</a:t>
            </a:r>
            <a:r>
              <a:rPr lang="en-US" sz="1600" baseline="30000" dirty="0">
                <a:latin typeface="Baskerville" panose="02020502070401020303" pitchFamily="18" charset="0"/>
                <a:ea typeface="Baskerville" panose="02020502070401020303" pitchFamily="18" charset="0"/>
              </a:rPr>
              <a:t>4</a:t>
            </a:r>
            <a:r>
              <a:rPr lang="en-US" sz="1600" dirty="0">
                <a:latin typeface="Baskerville" panose="02020502070401020303" pitchFamily="18" charset="0"/>
                <a:ea typeface="Baskerville" panose="02020502070401020303" pitchFamily="18" charset="0"/>
              </a:rPr>
              <a:t> </a:t>
            </a:r>
            <a:r>
              <a:rPr lang="en-US" sz="1600" u="sng" dirty="0">
                <a:latin typeface="Baskerville" panose="02020502070401020303" pitchFamily="18" charset="0"/>
                <a:ea typeface="Baskerville" panose="02020502070401020303" pitchFamily="18" charset="0"/>
                <a:hlinkClick r:id="rId5"/>
              </a:rPr>
              <a:t>Herberto Jose Chong-Neto</a:t>
            </a:r>
            <a:r>
              <a:rPr lang="en-US" sz="1600" dirty="0">
                <a:latin typeface="Baskerville" panose="02020502070401020303" pitchFamily="18" charset="0"/>
                <a:ea typeface="Baskerville" panose="02020502070401020303" pitchFamily="18" charset="0"/>
              </a:rPr>
              <a:t>,</a:t>
            </a:r>
            <a:r>
              <a:rPr lang="en-US" sz="1600" baseline="30000" dirty="0">
                <a:latin typeface="Baskerville" panose="02020502070401020303" pitchFamily="18" charset="0"/>
                <a:ea typeface="Baskerville" panose="02020502070401020303" pitchFamily="18" charset="0"/>
              </a:rPr>
              <a:t>5</a:t>
            </a:r>
            <a:r>
              <a:rPr lang="en-US" sz="1600" u="sng" dirty="0">
                <a:latin typeface="Baskerville" panose="02020502070401020303" pitchFamily="18" charset="0"/>
                <a:ea typeface="Baskerville" panose="02020502070401020303" pitchFamily="18" charset="0"/>
                <a:hlinkClick r:id="rId6"/>
              </a:rPr>
              <a:t>Silviya Novakova</a:t>
            </a:r>
            <a:r>
              <a:rPr lang="en-US" sz="1600" dirty="0">
                <a:latin typeface="Baskerville" panose="02020502070401020303" pitchFamily="18" charset="0"/>
                <a:ea typeface="Baskerville" panose="02020502070401020303" pitchFamily="18" charset="0"/>
              </a:rPr>
              <a:t>,</a:t>
            </a:r>
            <a:r>
              <a:rPr lang="en-US" sz="1600" baseline="30000" dirty="0">
                <a:latin typeface="Baskerville" panose="02020502070401020303" pitchFamily="18" charset="0"/>
                <a:ea typeface="Baskerville" panose="02020502070401020303" pitchFamily="18" charset="0"/>
              </a:rPr>
              <a:t>6</a:t>
            </a:r>
            <a:r>
              <a:rPr lang="en-US" sz="1600" dirty="0">
                <a:latin typeface="Baskerville" panose="02020502070401020303" pitchFamily="18" charset="0"/>
                <a:ea typeface="Baskerville" panose="02020502070401020303" pitchFamily="18" charset="0"/>
              </a:rPr>
              <a:t> </a:t>
            </a:r>
            <a:r>
              <a:rPr lang="en-US" sz="1600" u="sng" dirty="0">
                <a:latin typeface="Baskerville" panose="02020502070401020303" pitchFamily="18" charset="0"/>
                <a:ea typeface="Baskerville" panose="02020502070401020303" pitchFamily="18" charset="0"/>
                <a:hlinkClick r:id="rId7"/>
              </a:rPr>
              <a:t>Paschalis Steiropoulos</a:t>
            </a:r>
            <a:r>
              <a:rPr lang="en-US" sz="1600" dirty="0">
                <a:latin typeface="Baskerville" panose="02020502070401020303" pitchFamily="18" charset="0"/>
                <a:ea typeface="Baskerville" panose="02020502070401020303" pitchFamily="18" charset="0"/>
              </a:rPr>
              <a:t>,</a:t>
            </a:r>
            <a:r>
              <a:rPr lang="en-US" sz="1600" baseline="30000" dirty="0">
                <a:latin typeface="Baskerville" panose="02020502070401020303" pitchFamily="18" charset="0"/>
                <a:ea typeface="Baskerville" panose="02020502070401020303" pitchFamily="18" charset="0"/>
              </a:rPr>
              <a:t>7,†</a:t>
            </a:r>
            <a:r>
              <a:rPr lang="en-US" sz="1600" dirty="0">
                <a:latin typeface="Baskerville" panose="02020502070401020303" pitchFamily="18" charset="0"/>
                <a:ea typeface="Baskerville" panose="02020502070401020303" pitchFamily="18" charset="0"/>
              </a:rPr>
              <a:t> and  </a:t>
            </a:r>
            <a:r>
              <a:rPr lang="en-US" sz="1600" u="sng" dirty="0">
                <a:latin typeface="Baskerville" panose="02020502070401020303" pitchFamily="18" charset="0"/>
                <a:ea typeface="Baskerville" panose="02020502070401020303" pitchFamily="18" charset="0"/>
                <a:hlinkClick r:id="rId8"/>
              </a:rPr>
              <a:t>Krzysztof Kowal</a:t>
            </a:r>
            <a:br>
              <a:rPr lang="en-US" sz="1800" dirty="0">
                <a:latin typeface="Baskerville" panose="02020502070401020303" pitchFamily="18" charset="0"/>
                <a:ea typeface="Baskerville" panose="02020502070401020303" pitchFamily="18" charset="0"/>
              </a:rPr>
            </a:br>
            <a:endParaRPr lang="en-US" sz="1800" dirty="0">
              <a:latin typeface="Baskerville" panose="02020502070401020303" pitchFamily="18" charset="0"/>
              <a:ea typeface="Baskerville" panose="02020502070401020303" pitchFamily="18" charset="0"/>
            </a:endParaRPr>
          </a:p>
        </p:txBody>
      </p:sp>
      <p:sp>
        <p:nvSpPr>
          <p:cNvPr id="3" name="Content Placeholder 2">
            <a:extLst>
              <a:ext uri="{FF2B5EF4-FFF2-40B4-BE49-F238E27FC236}">
                <a16:creationId xmlns:a16="http://schemas.microsoft.com/office/drawing/2014/main" id="{D1877C1D-2C4A-7F4B-821D-C5F0C9ED9797}"/>
              </a:ext>
            </a:extLst>
          </p:cNvPr>
          <p:cNvSpPr>
            <a:spLocks noGrp="1"/>
          </p:cNvSpPr>
          <p:nvPr>
            <p:ph idx="1"/>
          </p:nvPr>
        </p:nvSpPr>
        <p:spPr>
          <a:xfrm>
            <a:off x="838200" y="1640283"/>
            <a:ext cx="10515600" cy="4753305"/>
          </a:xfrm>
        </p:spPr>
        <p:txBody>
          <a:bodyPr>
            <a:normAutofit fontScale="85000" lnSpcReduction="20000"/>
          </a:bodyPr>
          <a:lstStyle/>
          <a:p>
            <a:pPr marL="0" indent="0">
              <a:lnSpc>
                <a:spcPct val="110000"/>
              </a:lnSpc>
              <a:buNone/>
            </a:pPr>
            <a:r>
              <a:rPr lang="en-US" dirty="0">
                <a:latin typeface="Baskerville" panose="02020502070401020303" pitchFamily="18" charset="0"/>
                <a:ea typeface="Baskerville" panose="02020502070401020303" pitchFamily="18" charset="0"/>
              </a:rPr>
              <a:t>Exposure to outdoor and indoor pollutants can induce asthma symptoms, exacerbations and decreases in lung function. </a:t>
            </a:r>
          </a:p>
          <a:p>
            <a:pPr>
              <a:lnSpc>
                <a:spcPct val="110000"/>
              </a:lnSpc>
            </a:pPr>
            <a:r>
              <a:rPr lang="en-US" dirty="0">
                <a:latin typeface="Baskerville" panose="02020502070401020303" pitchFamily="18" charset="0"/>
                <a:ea typeface="Baskerville" panose="02020502070401020303" pitchFamily="18" charset="0"/>
              </a:rPr>
              <a:t>A study found that prenatal paternal smoking exposure was also associated with childhood asthma development at 6 years of age, presumably mediated by an </a:t>
            </a:r>
            <a:r>
              <a:rPr lang="en-US" dirty="0" err="1">
                <a:latin typeface="Baskerville" panose="02020502070401020303" pitchFamily="18" charset="0"/>
                <a:ea typeface="Baskerville" panose="02020502070401020303" pitchFamily="18" charset="0"/>
              </a:rPr>
              <a:t>IgE</a:t>
            </a:r>
            <a:r>
              <a:rPr lang="en-US" dirty="0">
                <a:latin typeface="Baskerville" panose="02020502070401020303" pitchFamily="18" charset="0"/>
                <a:ea typeface="Baskerville" panose="02020502070401020303" pitchFamily="18" charset="0"/>
              </a:rPr>
              <a:t>-independent mechanism.</a:t>
            </a:r>
          </a:p>
          <a:p>
            <a:pPr>
              <a:lnSpc>
                <a:spcPct val="110000"/>
              </a:lnSpc>
            </a:pPr>
            <a:r>
              <a:rPr lang="en-US" dirty="0">
                <a:latin typeface="Baskerville" panose="02020502070401020303" pitchFamily="18" charset="0"/>
                <a:ea typeface="Baskerville" panose="02020502070401020303" pitchFamily="18" charset="0"/>
              </a:rPr>
              <a:t>In a cohort study, exposure to increased daily levels of basidiospores and ascospores in the first 3 months of life were associated with increased odds of wheezing among children under 24 months.</a:t>
            </a:r>
          </a:p>
          <a:p>
            <a:pPr>
              <a:lnSpc>
                <a:spcPct val="110000"/>
              </a:lnSpc>
            </a:pPr>
            <a:r>
              <a:rPr lang="en-US" dirty="0">
                <a:latin typeface="Baskerville" panose="02020502070401020303" pitchFamily="18" charset="0"/>
                <a:ea typeface="Baskerville" panose="02020502070401020303" pitchFamily="18" charset="0"/>
              </a:rPr>
              <a:t>The number of CD83+ mature DCs and B lymphocyte cells in bronchial biopsies are significantly lower in asthmatic smokers in comparison with never-smokers with asthma.</a:t>
            </a:r>
          </a:p>
          <a:p>
            <a:pPr marL="0" indent="0">
              <a:lnSpc>
                <a:spcPct val="110000"/>
              </a:lnSpc>
              <a:buNone/>
            </a:pPr>
            <a:r>
              <a:rPr lang="en-US" sz="1900" dirty="0">
                <a:latin typeface="Baskerville" panose="02020502070401020303" pitchFamily="18" charset="0"/>
                <a:ea typeface="Baskerville" panose="02020502070401020303" pitchFamily="18" charset="0"/>
                <a:hlinkClick r:id="rId9"/>
              </a:rPr>
              <a:t>https://www.ncbi.nlm.nih.gov/labs/pmc/articles/PMC7503605/</a:t>
            </a:r>
            <a:r>
              <a:rPr lang="en-US" sz="1900" dirty="0">
                <a:latin typeface="Baskerville" panose="02020502070401020303" pitchFamily="18" charset="0"/>
                <a:ea typeface="Baskerville" panose="02020502070401020303" pitchFamily="18" charset="0"/>
              </a:rPr>
              <a:t> </a:t>
            </a:r>
          </a:p>
        </p:txBody>
      </p:sp>
      <p:pic>
        <p:nvPicPr>
          <p:cNvPr id="4" name="Picture 3">
            <a:extLst>
              <a:ext uri="{FF2B5EF4-FFF2-40B4-BE49-F238E27FC236}">
                <a16:creationId xmlns:a16="http://schemas.microsoft.com/office/drawing/2014/main" id="{C299EB3C-FE0B-DF44-B9B6-73755A69D1E7}"/>
              </a:ext>
            </a:extLst>
          </p:cNvPr>
          <p:cNvPicPr>
            <a:picLocks noChangeAspect="1"/>
          </p:cNvPicPr>
          <p:nvPr/>
        </p:nvPicPr>
        <p:blipFill>
          <a:blip r:embed="rId10"/>
          <a:stretch>
            <a:fillRect/>
          </a:stretch>
        </p:blipFill>
        <p:spPr>
          <a:xfrm>
            <a:off x="0" y="6420440"/>
            <a:ext cx="12192000" cy="437560"/>
          </a:xfrm>
          <a:prstGeom prst="rect">
            <a:avLst/>
          </a:prstGeom>
        </p:spPr>
      </p:pic>
    </p:spTree>
    <p:extLst>
      <p:ext uri="{BB962C8B-B14F-4D97-AF65-F5344CB8AC3E}">
        <p14:creationId xmlns:p14="http://schemas.microsoft.com/office/powerpoint/2010/main" val="30508596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SNS_Template" id="{20F9E4A2-CC44-8847-9236-06CFE1ADCA6C}" vid="{745217C8-DF55-474C-8708-C9E8395DAFA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1126</TotalTime>
  <Words>2480</Words>
  <Application>Microsoft Macintosh PowerPoint</Application>
  <PresentationFormat>Widescreen</PresentationFormat>
  <Paragraphs>129</Paragraphs>
  <Slides>21</Slides>
  <Notes>13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21</vt:i4>
      </vt:variant>
    </vt:vector>
  </HeadingPairs>
  <TitlesOfParts>
    <vt:vector size="27" baseType="lpstr">
      <vt:lpstr>Arial</vt:lpstr>
      <vt:lpstr>Baskerville</vt:lpstr>
      <vt:lpstr>Calibri</vt:lpstr>
      <vt:lpstr>Calibri Light</vt:lpstr>
      <vt:lpstr>Courier New</vt:lpstr>
      <vt:lpstr>Office Theme</vt:lpstr>
      <vt:lpstr>Science with Dr. Christina Rahm   We will get started shortly.</vt:lpstr>
      <vt:lpstr>Medical Disclaimer:  </vt:lpstr>
      <vt:lpstr>Dr. Dori Naerbo, Ph.D. </vt:lpstr>
      <vt:lpstr>Dr. Christina Rahm CEO &amp; Chief Science Officer</vt:lpstr>
      <vt:lpstr>Dr. Tina Božičnik</vt:lpstr>
      <vt:lpstr>ISNS Case Study Presented by:  Dr. Tina Božičnik </vt:lpstr>
      <vt:lpstr>ASTHMA</vt:lpstr>
      <vt:lpstr>RISK FACTORS OF ASTHMA  </vt:lpstr>
      <vt:lpstr>Impact of Air Pollution on Asthma Outcomes By Angelica I. Tiotiu,1,2,* Plamena Novakova,3 Denislava Nedeva,4 Herberto Jose Chong-Neto,5Silviya Novakova,6 Paschalis Steiropoulos,7,† and  Krzysztof Kowal </vt:lpstr>
      <vt:lpstr>Associations between environmental heavy metal exposure and childhood asthma: A population-based study By Keh-Gong Wu, Chia-Yuan Chang, Chun-Yu Yen, and Chou-Cheng Lai</vt:lpstr>
      <vt:lpstr>PREVENTION &amp; TREATMENT OF ASTHMA </vt:lpstr>
      <vt:lpstr>PROPRIETARY BLENDS LEGEND</vt:lpstr>
      <vt:lpstr>ISNS  CASE STUDY I</vt:lpstr>
      <vt:lpstr>PROPRIETARY BLEND I  SILICA/ZEOLITES, VITAMIN C , AND TRACE MINERALS </vt:lpstr>
      <vt:lpstr>VITAMIN C &amp; ASTHMA </vt:lpstr>
      <vt:lpstr> RESEARCH STUDIES  Vitamin C’s preventative and treatment capabilities for  Asthma  </vt:lpstr>
      <vt:lpstr>SILICA/ ZEOLITES AND ASTHMA </vt:lpstr>
      <vt:lpstr> RESEARCH STUDIES  Zeolite Potential to Eliminate Antigens Associated with Asthma </vt:lpstr>
      <vt:lpstr>TRACE MINERALS &amp; ASTHMA </vt:lpstr>
      <vt:lpstr> RESEARCH STUDIES  Trace Mineral Deficiency Associated with Asthma   </vt:lpstr>
      <vt:lpstr>References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Science with Dr. Christina Rahm   We will get started shortly.</dc:title>
  <dc:creator>jayla.archie@gmail.com</dc:creator>
  <cp:lastModifiedBy>Microsoft Office User</cp:lastModifiedBy>
  <cp:revision>14</cp:revision>
  <dcterms:created xsi:type="dcterms:W3CDTF">2021-12-06T19:16:38Z</dcterms:created>
  <dcterms:modified xsi:type="dcterms:W3CDTF">2022-09-08T17:12:40Z</dcterms:modified>
</cp:coreProperties>
</file>